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60"/>
  </p:notesMasterIdLst>
  <p:sldIdLst>
    <p:sldId id="256" r:id="rId3"/>
    <p:sldId id="257" r:id="rId4"/>
    <p:sldId id="334" r:id="rId5"/>
    <p:sldId id="259" r:id="rId6"/>
    <p:sldId id="260" r:id="rId7"/>
    <p:sldId id="261" r:id="rId8"/>
    <p:sldId id="262" r:id="rId9"/>
    <p:sldId id="263" r:id="rId10"/>
    <p:sldId id="371" r:id="rId11"/>
    <p:sldId id="265" r:id="rId12"/>
    <p:sldId id="266" r:id="rId13"/>
    <p:sldId id="267" r:id="rId14"/>
    <p:sldId id="268" r:id="rId15"/>
    <p:sldId id="372" r:id="rId16"/>
    <p:sldId id="373" r:id="rId17"/>
    <p:sldId id="374" r:id="rId18"/>
    <p:sldId id="375" r:id="rId19"/>
    <p:sldId id="376" r:id="rId20"/>
    <p:sldId id="269" r:id="rId21"/>
    <p:sldId id="270" r:id="rId22"/>
    <p:sldId id="271" r:id="rId23"/>
    <p:sldId id="272" r:id="rId24"/>
    <p:sldId id="273" r:id="rId25"/>
    <p:sldId id="274" r:id="rId26"/>
    <p:sldId id="275" r:id="rId27"/>
    <p:sldId id="276" r:id="rId28"/>
    <p:sldId id="277" r:id="rId29"/>
    <p:sldId id="377" r:id="rId30"/>
    <p:sldId id="378" r:id="rId31"/>
    <p:sldId id="278" r:id="rId32"/>
    <p:sldId id="285" r:id="rId33"/>
    <p:sldId id="379" r:id="rId34"/>
    <p:sldId id="380" r:id="rId35"/>
    <p:sldId id="381" r:id="rId36"/>
    <p:sldId id="382" r:id="rId37"/>
    <p:sldId id="383" r:id="rId38"/>
    <p:sldId id="384" r:id="rId39"/>
    <p:sldId id="280" r:id="rId40"/>
    <p:sldId id="287" r:id="rId41"/>
    <p:sldId id="290" r:id="rId42"/>
    <p:sldId id="291" r:id="rId43"/>
    <p:sldId id="385" r:id="rId44"/>
    <p:sldId id="386" r:id="rId45"/>
    <p:sldId id="387" r:id="rId46"/>
    <p:sldId id="296" r:id="rId47"/>
    <p:sldId id="297" r:id="rId48"/>
    <p:sldId id="309" r:id="rId49"/>
    <p:sldId id="310" r:id="rId50"/>
    <p:sldId id="311" r:id="rId51"/>
    <p:sldId id="313" r:id="rId52"/>
    <p:sldId id="314" r:id="rId53"/>
    <p:sldId id="315" r:id="rId54"/>
    <p:sldId id="316" r:id="rId55"/>
    <p:sldId id="317" r:id="rId56"/>
    <p:sldId id="318" r:id="rId57"/>
    <p:sldId id="319" r:id="rId58"/>
    <p:sldId id="320" r:id="rId59"/>
  </p:sldIdLst>
  <p:sldSz cx="9144000" cy="5143500" type="screen16x9"/>
  <p:notesSz cx="6858000" cy="9144000"/>
  <p:embeddedFontLst>
    <p:embeddedFont>
      <p:font typeface="AkayaTelivigala" pitchFamily="2" charset="77"/>
      <p:regular r:id="rId61"/>
    </p:embeddedFont>
    <p:embeddedFont>
      <p:font typeface="Helvetica Neue" panose="0200050300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12"/>
    <p:restoredTop sz="97030"/>
  </p:normalViewPr>
  <p:slideViewPr>
    <p:cSldViewPr snapToGrid="0">
      <p:cViewPr varScale="1">
        <p:scale>
          <a:sx n="208" d="100"/>
          <a:sy n="208" d="100"/>
        </p:scale>
        <p:origin x="208" y="336"/>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ru" sz="1350">
                <a:solidFill>
                  <a:schemeClr val="dk1"/>
                </a:solidFill>
                <a:latin typeface="Roboto"/>
                <a:ea typeface="Roboto"/>
                <a:cs typeface="Roboto"/>
                <a:sym typeface="Roboto"/>
              </a:rPr>
              <a:t>В процессе обучения агент экспериментирует, выбирая различные действия, и учитывает полученную обратную связь в виде наград или штрафов, чтобы улучшить свою стратегию.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893088c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893088c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bc73b5b4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bc73b5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cbd560677_0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cbd5606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cbd560677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cbd56067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9bc73b5b49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9bc73b5b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c2a2e94b3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c2a2e94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cbd5606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cbd5606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текст 1">
  <p:cSld name="Заголовок и текст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505024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1.jp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hyperlink" Target="https://gymnasium.farama.org/index.html"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9.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0.xml"/><Relationship Id="rId4" Type="http://schemas.openxmlformats.org/officeDocument/2006/relationships/image" Target="../media/image76.jp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https://habr.com/ru/articles/308094/"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www.youtube.com/watch?v=9CO6M2HsoIA" TargetMode="External"/><Relationship Id="rId5" Type="http://schemas.openxmlformats.org/officeDocument/2006/relationships/hyperlink" Target="https://habr.com/ru/companies/otus/articles/429090/" TargetMode="External"/><Relationship Id="rId4" Type="http://schemas.openxmlformats.org/officeDocument/2006/relationships/hyperlink" Target="https://habr.com/ru/companies/wunderfund/articles/667654/"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28" name="Google Shape;225;p40">
            <a:extLst>
              <a:ext uri="{FF2B5EF4-FFF2-40B4-BE49-F238E27FC236}">
                <a16:creationId xmlns:a16="http://schemas.microsoft.com/office/drawing/2014/main" id="{25AA0674-F512-9F4F-BB4B-AD92C5C6C2D0}"/>
              </a:ext>
            </a:extLst>
          </p:cNvPr>
          <p:cNvPicPr preferRelativeResize="0"/>
          <p:nvPr/>
        </p:nvPicPr>
        <p:blipFill>
          <a:blip r:embed="rId3"/>
          <a:srcRect t="6408" b="6408"/>
          <a:stretch/>
        </p:blipFill>
        <p:spPr>
          <a:xfrm>
            <a:off x="8300280" y="722623"/>
            <a:ext cx="419930" cy="396001"/>
          </a:xfrm>
          <a:prstGeom prst="ellipse">
            <a:avLst/>
          </a:prstGeom>
          <a:noFill/>
          <a:ln>
            <a:noFill/>
          </a:ln>
        </p:spPr>
      </p:pic>
      <p:pic>
        <p:nvPicPr>
          <p:cNvPr id="29" name="Google Shape;225;p40">
            <a:extLst>
              <a:ext uri="{FF2B5EF4-FFF2-40B4-BE49-F238E27FC236}">
                <a16:creationId xmlns:a16="http://schemas.microsoft.com/office/drawing/2014/main" id="{D9C1998F-4E8B-F34E-B99E-DF7E32DDC358}"/>
              </a:ext>
            </a:extLst>
          </p:cNvPr>
          <p:cNvPicPr preferRelativeResize="0"/>
          <p:nvPr/>
        </p:nvPicPr>
        <p:blipFill>
          <a:blip r:embed="rId3"/>
          <a:srcRect t="6408" b="6408"/>
          <a:stretch/>
        </p:blipFill>
        <p:spPr>
          <a:xfrm>
            <a:off x="3261733" y="4226498"/>
            <a:ext cx="419930" cy="396001"/>
          </a:xfrm>
          <a:prstGeom prst="ellipse">
            <a:avLst/>
          </a:prstGeom>
          <a:noFill/>
          <a:ln>
            <a:noFill/>
          </a:ln>
        </p:spPr>
      </p:pic>
      <p:pic>
        <p:nvPicPr>
          <p:cNvPr id="30" name="Google Shape;225;p40">
            <a:extLst>
              <a:ext uri="{FF2B5EF4-FFF2-40B4-BE49-F238E27FC236}">
                <a16:creationId xmlns:a16="http://schemas.microsoft.com/office/drawing/2014/main" id="{35F41952-5547-794A-A4B5-D27356C89641}"/>
              </a:ext>
            </a:extLst>
          </p:cNvPr>
          <p:cNvPicPr preferRelativeResize="0"/>
          <p:nvPr/>
        </p:nvPicPr>
        <p:blipFill>
          <a:blip r:embed="rId3"/>
          <a:srcRect t="6408" b="6408"/>
          <a:stretch/>
        </p:blipFill>
        <p:spPr>
          <a:xfrm>
            <a:off x="3015296" y="1936827"/>
            <a:ext cx="419930" cy="396001"/>
          </a:xfrm>
          <a:prstGeom prst="ellipse">
            <a:avLst/>
          </a:prstGeom>
          <a:noFill/>
          <a:ln>
            <a:noFill/>
          </a:ln>
        </p:spPr>
      </p:pic>
      <p:pic>
        <p:nvPicPr>
          <p:cNvPr id="31" name="Google Shape;228;p40">
            <a:extLst>
              <a:ext uri="{FF2B5EF4-FFF2-40B4-BE49-F238E27FC236}">
                <a16:creationId xmlns:a16="http://schemas.microsoft.com/office/drawing/2014/main" id="{0744F57F-5683-6241-BF48-73D4D625C635}"/>
              </a:ext>
            </a:extLst>
          </p:cNvPr>
          <p:cNvPicPr preferRelativeResize="0"/>
          <p:nvPr/>
        </p:nvPicPr>
        <p:blipFill>
          <a:blip r:embed="rId4"/>
          <a:srcRect t="3037" b="3037"/>
          <a:stretch/>
        </p:blipFill>
        <p:spPr>
          <a:xfrm>
            <a:off x="6903908" y="1936825"/>
            <a:ext cx="415050" cy="396003"/>
          </a:xfrm>
          <a:prstGeom prst="ellipse">
            <a:avLst/>
          </a:prstGeom>
          <a:noFill/>
          <a:ln>
            <a:noFill/>
          </a:ln>
        </p:spPr>
      </p:pic>
      <p:pic>
        <p:nvPicPr>
          <p:cNvPr id="32" name="Google Shape;231;p40">
            <a:extLst>
              <a:ext uri="{FF2B5EF4-FFF2-40B4-BE49-F238E27FC236}">
                <a16:creationId xmlns:a16="http://schemas.microsoft.com/office/drawing/2014/main" id="{F758404F-5313-4A48-B854-6B667B6C2207}"/>
              </a:ext>
            </a:extLst>
          </p:cNvPr>
          <p:cNvPicPr preferRelativeResize="0"/>
          <p:nvPr/>
        </p:nvPicPr>
        <p:blipFill>
          <a:blip r:embed="rId5"/>
          <a:srcRect t="5740" b="5740"/>
          <a:stretch/>
        </p:blipFill>
        <p:spPr>
          <a:xfrm>
            <a:off x="6592621" y="3340391"/>
            <a:ext cx="415050" cy="396002"/>
          </a:xfrm>
          <a:prstGeom prst="ellipse">
            <a:avLst/>
          </a:prstGeom>
          <a:noFill/>
          <a:ln>
            <a:noFill/>
          </a:ln>
        </p:spPr>
      </p:pic>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6">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6">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6">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6">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Основы работы, виртуальное окружение, </a:t>
            </a:r>
            <a:r>
              <a:rPr lang="en-US" dirty="0">
                <a:solidFill>
                  <a:srgbClr val="1F1F1F"/>
                </a:solidFill>
                <a:latin typeface="Google Sans"/>
                <a:sym typeface="Roboto"/>
              </a:rPr>
              <a:t>git</a:t>
            </a:r>
            <a:endParaRPr dirty="0">
              <a:solidFill>
                <a:srgbClr val="1F1F1F"/>
              </a:solidFill>
              <a:latin typeface="Google Sans"/>
              <a:sym typeface="Roboto"/>
            </a:endParaRP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Построение модели среды и агента</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Q-learning, SARSA, Monte Carlo</a:t>
            </a:r>
            <a:endParaRPr dirty="0">
              <a:solidFill>
                <a:srgbClr val="1F1F1F"/>
              </a:solidFill>
              <a:latin typeface="Google Sans"/>
              <a:sym typeface="Roboto"/>
            </a:endParaRPr>
          </a:p>
        </p:txBody>
      </p:sp>
      <p:sp>
        <p:nvSpPr>
          <p:cNvPr id="18" name="Google Shape;271;p44">
            <a:extLst>
              <a:ext uri="{FF2B5EF4-FFF2-40B4-BE49-F238E27FC236}">
                <a16:creationId xmlns:a16="http://schemas.microsoft.com/office/drawing/2014/main" id="{FCFA0A0F-0529-E544-9923-E3AAE4181126}"/>
              </a:ext>
            </a:extLst>
          </p:cNvPr>
          <p:cNvSpPr/>
          <p:nvPr/>
        </p:nvSpPr>
        <p:spPr>
          <a:xfrm>
            <a:off x="2226713" y="4542115"/>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на простых игровых сценариях</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9CB2CD1-40F9-FB4A-9875-639CC68A7199}"/>
              </a:ext>
            </a:extLst>
          </p:cNvPr>
          <p:cNvCxnSpPr>
            <a:stCxn id="271" idx="2"/>
            <a:endCxn id="18" idx="1"/>
          </p:cNvCxnSpPr>
          <p:nvPr/>
        </p:nvCxnSpPr>
        <p:spPr>
          <a:xfrm rot="16200000" flipH="1">
            <a:off x="488550" y="3001952"/>
            <a:ext cx="3056396"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extLst>
              <p:ext uri="{D42A27DB-BD31-4B8C-83A1-F6EECF244321}">
                <p14:modId xmlns:p14="http://schemas.microsoft.com/office/powerpoint/2010/main" val="2060462581"/>
              </p:ext>
            </p:extLst>
          </p:nvPr>
        </p:nvGraphicFramePr>
        <p:xfrm>
          <a:off x="5355768" y="573874"/>
          <a:ext cx="2226910" cy="304800"/>
        </p:xfrm>
        <a:graphic>
          <a:graphicData uri="http://schemas.openxmlformats.org/drawingml/2006/table">
            <a:tbl>
              <a:tblPr firstRow="1" bandRow="1">
                <a:tableStyleId>{91CB5BBF-14A1-44A8-AE45-40D0EF8F1E93}</a:tableStyleId>
              </a:tblPr>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4" name="Google Shape;225;p40">
            <a:extLst>
              <a:ext uri="{FF2B5EF4-FFF2-40B4-BE49-F238E27FC236}">
                <a16:creationId xmlns:a16="http://schemas.microsoft.com/office/drawing/2014/main" id="{B01DA89D-798E-854C-BF8E-15096ED7EB62}"/>
              </a:ext>
            </a:extLst>
          </p:cNvPr>
          <p:cNvPicPr preferRelativeResize="0"/>
          <p:nvPr/>
        </p:nvPicPr>
        <p:blipFill>
          <a:blip r:embed="rId3"/>
          <a:srcRect t="6408" b="6408"/>
          <a:stretch/>
        </p:blipFill>
        <p:spPr>
          <a:xfrm>
            <a:off x="683041" y="1881717"/>
            <a:ext cx="419930" cy="396001"/>
          </a:xfrm>
          <a:prstGeom prst="ellipse">
            <a:avLst/>
          </a:prstGeom>
          <a:noFill/>
          <a:ln>
            <a:noFill/>
          </a:ln>
        </p:spPr>
      </p:pic>
      <p:pic>
        <p:nvPicPr>
          <p:cNvPr id="35" name="Google Shape;225;p40">
            <a:extLst>
              <a:ext uri="{FF2B5EF4-FFF2-40B4-BE49-F238E27FC236}">
                <a16:creationId xmlns:a16="http://schemas.microsoft.com/office/drawing/2014/main" id="{D02DB568-53FD-254F-9422-1CE939A88CE5}"/>
              </a:ext>
            </a:extLst>
          </p:cNvPr>
          <p:cNvPicPr preferRelativeResize="0"/>
          <p:nvPr/>
        </p:nvPicPr>
        <p:blipFill>
          <a:blip r:embed="rId3"/>
          <a:srcRect t="6408" b="6408"/>
          <a:stretch/>
        </p:blipFill>
        <p:spPr>
          <a:xfrm>
            <a:off x="683041" y="2941759"/>
            <a:ext cx="419930" cy="396001"/>
          </a:xfrm>
          <a:prstGeom prst="ellipse">
            <a:avLst/>
          </a:prstGeom>
          <a:noFill/>
          <a:ln>
            <a:noFill/>
          </a:ln>
        </p:spPr>
      </p:pic>
      <p:pic>
        <p:nvPicPr>
          <p:cNvPr id="36" name="Google Shape;225;p40">
            <a:extLst>
              <a:ext uri="{FF2B5EF4-FFF2-40B4-BE49-F238E27FC236}">
                <a16:creationId xmlns:a16="http://schemas.microsoft.com/office/drawing/2014/main" id="{5689AD2E-EA1A-0A42-A370-29C3321F9EA1}"/>
              </a:ext>
            </a:extLst>
          </p:cNvPr>
          <p:cNvPicPr preferRelativeResize="0"/>
          <p:nvPr/>
        </p:nvPicPr>
        <p:blipFill>
          <a:blip r:embed="rId3"/>
          <a:srcRect t="6408" b="6408"/>
          <a:stretch/>
        </p:blipFill>
        <p:spPr>
          <a:xfrm>
            <a:off x="683041" y="4006945"/>
            <a:ext cx="419930" cy="396001"/>
          </a:xfrm>
          <a:prstGeom prst="ellipse">
            <a:avLst/>
          </a:prstGeom>
          <a:noFill/>
          <a:ln>
            <a:noFill/>
          </a:ln>
        </p:spPr>
      </p:pic>
      <p:pic>
        <p:nvPicPr>
          <p:cNvPr id="37" name="Google Shape;225;p40">
            <a:extLst>
              <a:ext uri="{FF2B5EF4-FFF2-40B4-BE49-F238E27FC236}">
                <a16:creationId xmlns:a16="http://schemas.microsoft.com/office/drawing/2014/main" id="{5B42A8D1-951D-C14F-B654-44E4A80CD627}"/>
              </a:ext>
            </a:extLst>
          </p:cNvPr>
          <p:cNvPicPr preferRelativeResize="0"/>
          <p:nvPr/>
        </p:nvPicPr>
        <p:blipFill>
          <a:blip r:embed="rId3"/>
          <a:srcRect t="6408" b="6408"/>
          <a:stretch/>
        </p:blipFill>
        <p:spPr>
          <a:xfrm>
            <a:off x="683041" y="4536965"/>
            <a:ext cx="419930" cy="396001"/>
          </a:xfrm>
          <a:prstGeom prst="ellipse">
            <a:avLst/>
          </a:prstGeom>
          <a:noFill/>
          <a:ln>
            <a:noFill/>
          </a:ln>
        </p:spPr>
      </p:pic>
      <p:pic>
        <p:nvPicPr>
          <p:cNvPr id="38" name="Google Shape;234;p40">
            <a:extLst>
              <a:ext uri="{FF2B5EF4-FFF2-40B4-BE49-F238E27FC236}">
                <a16:creationId xmlns:a16="http://schemas.microsoft.com/office/drawing/2014/main" id="{A95012D4-9C1E-1A4E-B05B-DC3498710C55}"/>
              </a:ext>
            </a:extLst>
          </p:cNvPr>
          <p:cNvPicPr preferRelativeResize="0"/>
          <p:nvPr/>
        </p:nvPicPr>
        <p:blipFill>
          <a:blip r:embed="rId4"/>
          <a:srcRect t="11003" b="11003"/>
          <a:stretch/>
        </p:blipFill>
        <p:spPr>
          <a:xfrm>
            <a:off x="687921" y="2416884"/>
            <a:ext cx="415050" cy="396002"/>
          </a:xfrm>
          <a:prstGeom prst="ellipse">
            <a:avLst/>
          </a:prstGeom>
          <a:noFill/>
          <a:ln>
            <a:noFill/>
          </a:ln>
        </p:spPr>
      </p:pic>
      <p:pic>
        <p:nvPicPr>
          <p:cNvPr id="39" name="Google Shape;231;p40">
            <a:extLst>
              <a:ext uri="{FF2B5EF4-FFF2-40B4-BE49-F238E27FC236}">
                <a16:creationId xmlns:a16="http://schemas.microsoft.com/office/drawing/2014/main" id="{C79E0705-4C11-6D4A-B6B0-568F2D5F94CA}"/>
              </a:ext>
            </a:extLst>
          </p:cNvPr>
          <p:cNvPicPr preferRelativeResize="0"/>
          <p:nvPr/>
        </p:nvPicPr>
        <p:blipFill>
          <a:blip r:embed="rId5"/>
          <a:srcRect t="5740" b="5740"/>
          <a:stretch/>
        </p:blipFill>
        <p:spPr>
          <a:xfrm>
            <a:off x="687921" y="3482071"/>
            <a:ext cx="415050" cy="396002"/>
          </a:xfrm>
          <a:prstGeom prst="ellipse">
            <a:avLst/>
          </a:prstGeom>
          <a:noFill/>
          <a:ln>
            <a:noFill/>
          </a:ln>
        </p:spPr>
      </p:pic>
      <p:sp>
        <p:nvSpPr>
          <p:cNvPr id="24" name="TextBox 23">
            <a:extLst>
              <a:ext uri="{FF2B5EF4-FFF2-40B4-BE49-F238E27FC236}">
                <a16:creationId xmlns:a16="http://schemas.microsoft.com/office/drawing/2014/main" id="{05D10E68-0ACB-6348-82B0-9441EA33A550}"/>
              </a:ext>
            </a:extLst>
          </p:cNvPr>
          <p:cNvSpPr txBox="1"/>
          <p:nvPr/>
        </p:nvSpPr>
        <p:spPr>
          <a:xfrm>
            <a:off x="1154981" y="1975086"/>
            <a:ext cx="641522" cy="307777"/>
          </a:xfrm>
          <a:prstGeom prst="rect">
            <a:avLst/>
          </a:prstGeom>
          <a:noFill/>
        </p:spPr>
        <p:txBody>
          <a:bodyPr wrap="none" rtlCol="0">
            <a:spAutoFit/>
          </a:bodyPr>
          <a:lstStyle/>
          <a:p>
            <a:r>
              <a:rPr lang="en-US" dirty="0">
                <a:latin typeface="AkayaTelivigala" pitchFamily="2" charset="77"/>
                <a:cs typeface="AkayaTelivigala" pitchFamily="2" charset="77"/>
              </a:rPr>
              <a:t>30.11 -</a:t>
            </a:r>
          </a:p>
        </p:txBody>
      </p:sp>
      <p:sp>
        <p:nvSpPr>
          <p:cNvPr id="41" name="TextBox 40">
            <a:extLst>
              <a:ext uri="{FF2B5EF4-FFF2-40B4-BE49-F238E27FC236}">
                <a16:creationId xmlns:a16="http://schemas.microsoft.com/office/drawing/2014/main" id="{D0A023EE-4138-B744-B9DC-1258510E269A}"/>
              </a:ext>
            </a:extLst>
          </p:cNvPr>
          <p:cNvSpPr txBox="1"/>
          <p:nvPr/>
        </p:nvSpPr>
        <p:spPr>
          <a:xfrm>
            <a:off x="1154981" y="2507396"/>
            <a:ext cx="662361" cy="307777"/>
          </a:xfrm>
          <a:prstGeom prst="rect">
            <a:avLst/>
          </a:prstGeom>
          <a:noFill/>
        </p:spPr>
        <p:txBody>
          <a:bodyPr wrap="none" rtlCol="0">
            <a:spAutoFit/>
          </a:bodyPr>
          <a:lstStyle/>
          <a:p>
            <a:r>
              <a:rPr lang="en-US" dirty="0">
                <a:latin typeface="AkayaTelivigala" pitchFamily="2" charset="77"/>
                <a:cs typeface="AkayaTelivigala" pitchFamily="2" charset="77"/>
              </a:rPr>
              <a:t>07.12 -</a:t>
            </a:r>
          </a:p>
        </p:txBody>
      </p:sp>
      <p:sp>
        <p:nvSpPr>
          <p:cNvPr id="42" name="TextBox 41">
            <a:extLst>
              <a:ext uri="{FF2B5EF4-FFF2-40B4-BE49-F238E27FC236}">
                <a16:creationId xmlns:a16="http://schemas.microsoft.com/office/drawing/2014/main" id="{E43D3746-CD87-3841-9A96-88D1CB270FCA}"/>
              </a:ext>
            </a:extLst>
          </p:cNvPr>
          <p:cNvSpPr txBox="1"/>
          <p:nvPr/>
        </p:nvSpPr>
        <p:spPr>
          <a:xfrm>
            <a:off x="1159189" y="3035128"/>
            <a:ext cx="622286" cy="307777"/>
          </a:xfrm>
          <a:prstGeom prst="rect">
            <a:avLst/>
          </a:prstGeom>
          <a:noFill/>
        </p:spPr>
        <p:txBody>
          <a:bodyPr wrap="none" rtlCol="0">
            <a:spAutoFit/>
          </a:bodyPr>
          <a:lstStyle/>
          <a:p>
            <a:r>
              <a:rPr lang="en-US" dirty="0">
                <a:latin typeface="AkayaTelivigala" pitchFamily="2" charset="77"/>
                <a:cs typeface="AkayaTelivigala" pitchFamily="2" charset="77"/>
              </a:rPr>
              <a:t>12.12 -</a:t>
            </a:r>
          </a:p>
        </p:txBody>
      </p:sp>
      <p:sp>
        <p:nvSpPr>
          <p:cNvPr id="43" name="TextBox 42">
            <a:extLst>
              <a:ext uri="{FF2B5EF4-FFF2-40B4-BE49-F238E27FC236}">
                <a16:creationId xmlns:a16="http://schemas.microsoft.com/office/drawing/2014/main" id="{9AD07B95-E4F8-254C-871B-1199DFE83B1E}"/>
              </a:ext>
            </a:extLst>
          </p:cNvPr>
          <p:cNvSpPr txBox="1"/>
          <p:nvPr/>
        </p:nvSpPr>
        <p:spPr>
          <a:xfrm>
            <a:off x="1149571" y="3572582"/>
            <a:ext cx="631904" cy="307777"/>
          </a:xfrm>
          <a:prstGeom prst="rect">
            <a:avLst/>
          </a:prstGeom>
          <a:noFill/>
        </p:spPr>
        <p:txBody>
          <a:bodyPr wrap="none" rtlCol="0">
            <a:spAutoFit/>
          </a:bodyPr>
          <a:lstStyle/>
          <a:p>
            <a:r>
              <a:rPr lang="en-US" dirty="0">
                <a:latin typeface="AkayaTelivigala" pitchFamily="2" charset="77"/>
                <a:cs typeface="AkayaTelivigala" pitchFamily="2" charset="77"/>
              </a:rPr>
              <a:t>14.12 -</a:t>
            </a:r>
          </a:p>
        </p:txBody>
      </p:sp>
      <p:sp>
        <p:nvSpPr>
          <p:cNvPr id="44" name="TextBox 43">
            <a:extLst>
              <a:ext uri="{FF2B5EF4-FFF2-40B4-BE49-F238E27FC236}">
                <a16:creationId xmlns:a16="http://schemas.microsoft.com/office/drawing/2014/main" id="{B2C6C0EC-11FE-144F-B8A5-9F666525D616}"/>
              </a:ext>
            </a:extLst>
          </p:cNvPr>
          <p:cNvSpPr txBox="1"/>
          <p:nvPr/>
        </p:nvSpPr>
        <p:spPr>
          <a:xfrm>
            <a:off x="1149571" y="4100314"/>
            <a:ext cx="631904" cy="307777"/>
          </a:xfrm>
          <a:prstGeom prst="rect">
            <a:avLst/>
          </a:prstGeom>
          <a:noFill/>
        </p:spPr>
        <p:txBody>
          <a:bodyPr wrap="none" rtlCol="0">
            <a:spAutoFit/>
          </a:bodyPr>
          <a:lstStyle/>
          <a:p>
            <a:r>
              <a:rPr lang="en-US" dirty="0">
                <a:latin typeface="AkayaTelivigala" pitchFamily="2" charset="77"/>
                <a:cs typeface="AkayaTelivigala" pitchFamily="2" charset="77"/>
              </a:rPr>
              <a:t>19.12 -</a:t>
            </a:r>
          </a:p>
        </p:txBody>
      </p:sp>
      <p:sp>
        <p:nvSpPr>
          <p:cNvPr id="45" name="TextBox 44">
            <a:extLst>
              <a:ext uri="{FF2B5EF4-FFF2-40B4-BE49-F238E27FC236}">
                <a16:creationId xmlns:a16="http://schemas.microsoft.com/office/drawing/2014/main" id="{145EC201-668E-5344-93DB-E995399209BD}"/>
              </a:ext>
            </a:extLst>
          </p:cNvPr>
          <p:cNvSpPr txBox="1"/>
          <p:nvPr/>
        </p:nvSpPr>
        <p:spPr>
          <a:xfrm>
            <a:off x="1149571" y="4626539"/>
            <a:ext cx="622286" cy="307777"/>
          </a:xfrm>
          <a:prstGeom prst="rect">
            <a:avLst/>
          </a:prstGeom>
          <a:noFill/>
        </p:spPr>
        <p:txBody>
          <a:bodyPr wrap="none" rtlCol="0">
            <a:spAutoFit/>
          </a:bodyPr>
          <a:lstStyle/>
          <a:p>
            <a:r>
              <a:rPr lang="en-US" dirty="0">
                <a:latin typeface="AkayaTelivigala" pitchFamily="2" charset="77"/>
                <a:cs typeface="AkayaTelivigala" pitchFamily="2" charset="77"/>
              </a:rPr>
              <a:t>21.12 -</a:t>
            </a:r>
          </a:p>
        </p:txBody>
      </p:sp>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6">
            <a:alphaModFix/>
            <a:duotone>
              <a:schemeClr val="accent5">
                <a:shade val="45000"/>
                <a:satMod val="135000"/>
              </a:schemeClr>
              <a:prstClr val="white"/>
            </a:duotone>
          </a:blip>
          <a:srcRect/>
          <a:stretch/>
        </p:blipFill>
        <p:spPr>
          <a:xfrm>
            <a:off x="7175216" y="457296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34370" y="451687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extLst>
              <p:ext uri="{D42A27DB-BD31-4B8C-83A1-F6EECF244321}">
                <p14:modId xmlns:p14="http://schemas.microsoft.com/office/powerpoint/2010/main" val="1843941429"/>
              </p:ext>
            </p:extLst>
          </p:nvPr>
        </p:nvGraphicFramePr>
        <p:xfrm>
          <a:off x="5355768" y="573874"/>
          <a:ext cx="2226910" cy="304800"/>
        </p:xfrm>
        <a:graphic>
          <a:graphicData uri="http://schemas.openxmlformats.org/drawingml/2006/table">
            <a:tbl>
              <a:tblPr firstRow="1" bandRow="1">
                <a:tableStyleId>{91CB5BBF-14A1-44A8-AE45-40D0EF8F1E93}</a:tableStyleId>
              </a:tblPr>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rgbClr val="FFD966"/>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19" name="Google Shape;225;p40">
            <a:extLst>
              <a:ext uri="{FF2B5EF4-FFF2-40B4-BE49-F238E27FC236}">
                <a16:creationId xmlns:a16="http://schemas.microsoft.com/office/drawing/2014/main" id="{B13A7664-1547-E542-9225-83D397A2853C}"/>
              </a:ext>
            </a:extLst>
          </p:cNvPr>
          <p:cNvPicPr preferRelativeResize="0"/>
          <p:nvPr/>
        </p:nvPicPr>
        <p:blipFill>
          <a:blip r:embed="rId3"/>
          <a:srcRect t="6408" b="6408"/>
          <a:stretch/>
        </p:blipFill>
        <p:spPr>
          <a:xfrm>
            <a:off x="683041" y="1881717"/>
            <a:ext cx="419930" cy="396001"/>
          </a:xfrm>
          <a:prstGeom prst="ellipse">
            <a:avLst/>
          </a:prstGeom>
          <a:noFill/>
          <a:ln>
            <a:noFill/>
          </a:ln>
        </p:spPr>
      </p:pic>
      <p:pic>
        <p:nvPicPr>
          <p:cNvPr id="21" name="Google Shape;225;p40">
            <a:extLst>
              <a:ext uri="{FF2B5EF4-FFF2-40B4-BE49-F238E27FC236}">
                <a16:creationId xmlns:a16="http://schemas.microsoft.com/office/drawing/2014/main" id="{06435085-97BF-3A47-BAD3-9FFAE1250CB4}"/>
              </a:ext>
            </a:extLst>
          </p:cNvPr>
          <p:cNvPicPr preferRelativeResize="0"/>
          <p:nvPr/>
        </p:nvPicPr>
        <p:blipFill>
          <a:blip r:embed="rId3"/>
          <a:srcRect t="6408" b="6408"/>
          <a:stretch/>
        </p:blipFill>
        <p:spPr>
          <a:xfrm>
            <a:off x="683041" y="2941759"/>
            <a:ext cx="419930" cy="396001"/>
          </a:xfrm>
          <a:prstGeom prst="ellipse">
            <a:avLst/>
          </a:prstGeom>
          <a:noFill/>
          <a:ln>
            <a:noFill/>
          </a:ln>
        </p:spPr>
      </p:pic>
      <p:pic>
        <p:nvPicPr>
          <p:cNvPr id="24" name="Google Shape;234;p40">
            <a:extLst>
              <a:ext uri="{FF2B5EF4-FFF2-40B4-BE49-F238E27FC236}">
                <a16:creationId xmlns:a16="http://schemas.microsoft.com/office/drawing/2014/main" id="{9CA7CE92-EB2F-CA40-973B-6F01B25E969A}"/>
              </a:ext>
            </a:extLst>
          </p:cNvPr>
          <p:cNvPicPr preferRelativeResize="0"/>
          <p:nvPr/>
        </p:nvPicPr>
        <p:blipFill>
          <a:blip r:embed="rId4"/>
          <a:srcRect t="11003" b="11003"/>
          <a:stretch/>
        </p:blipFill>
        <p:spPr>
          <a:xfrm>
            <a:off x="687921" y="3482069"/>
            <a:ext cx="415050" cy="396002"/>
          </a:xfrm>
          <a:prstGeom prst="ellipse">
            <a:avLst/>
          </a:prstGeom>
          <a:noFill/>
          <a:ln>
            <a:noFill/>
          </a:ln>
        </p:spPr>
      </p:pic>
      <p:sp>
        <p:nvSpPr>
          <p:cNvPr id="26" name="TextBox 25">
            <a:extLst>
              <a:ext uri="{FF2B5EF4-FFF2-40B4-BE49-F238E27FC236}">
                <a16:creationId xmlns:a16="http://schemas.microsoft.com/office/drawing/2014/main" id="{931A30D8-5675-B440-B54C-21D6D109A2DB}"/>
              </a:ext>
            </a:extLst>
          </p:cNvPr>
          <p:cNvSpPr txBox="1"/>
          <p:nvPr/>
        </p:nvSpPr>
        <p:spPr>
          <a:xfrm>
            <a:off x="1154981" y="1975086"/>
            <a:ext cx="649537" cy="307777"/>
          </a:xfrm>
          <a:prstGeom prst="rect">
            <a:avLst/>
          </a:prstGeom>
          <a:noFill/>
        </p:spPr>
        <p:txBody>
          <a:bodyPr wrap="none" rtlCol="0">
            <a:spAutoFit/>
          </a:bodyPr>
          <a:lstStyle/>
          <a:p>
            <a:r>
              <a:rPr lang="ru-RU" dirty="0">
                <a:latin typeface="AkayaTelivigala" pitchFamily="2" charset="77"/>
                <a:cs typeface="AkayaTelivigala" pitchFamily="2" charset="77"/>
              </a:rPr>
              <a:t>26</a:t>
            </a:r>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2</a:t>
            </a:r>
            <a:r>
              <a:rPr lang="en-US" dirty="0">
                <a:latin typeface="AkayaTelivigala" pitchFamily="2" charset="77"/>
                <a:cs typeface="AkayaTelivigala" pitchFamily="2" charset="77"/>
              </a:rPr>
              <a:t> -</a:t>
            </a:r>
          </a:p>
        </p:txBody>
      </p:sp>
      <p:sp>
        <p:nvSpPr>
          <p:cNvPr id="27" name="TextBox 26">
            <a:extLst>
              <a:ext uri="{FF2B5EF4-FFF2-40B4-BE49-F238E27FC236}">
                <a16:creationId xmlns:a16="http://schemas.microsoft.com/office/drawing/2014/main" id="{30EA6FA9-EA02-9B43-B1F3-51DF6032BF05}"/>
              </a:ext>
            </a:extLst>
          </p:cNvPr>
          <p:cNvSpPr txBox="1"/>
          <p:nvPr/>
        </p:nvSpPr>
        <p:spPr>
          <a:xfrm>
            <a:off x="1154981" y="2507396"/>
            <a:ext cx="647934" cy="307777"/>
          </a:xfrm>
          <a:prstGeom prst="rect">
            <a:avLst/>
          </a:prstGeom>
          <a:noFill/>
        </p:spPr>
        <p:txBody>
          <a:bodyPr wrap="none" rtlCol="0">
            <a:spAutoFit/>
          </a:bodyPr>
          <a:lstStyle/>
          <a:p>
            <a:r>
              <a:rPr lang="ru-RU" dirty="0">
                <a:latin typeface="AkayaTelivigala" pitchFamily="2" charset="77"/>
                <a:cs typeface="AkayaTelivigala" pitchFamily="2" charset="77"/>
              </a:rPr>
              <a:t>28</a:t>
            </a:r>
            <a:r>
              <a:rPr lang="en-US" dirty="0">
                <a:latin typeface="AkayaTelivigala" pitchFamily="2" charset="77"/>
                <a:cs typeface="AkayaTelivigala" pitchFamily="2" charset="77"/>
              </a:rPr>
              <a:t>.12 -</a:t>
            </a:r>
          </a:p>
        </p:txBody>
      </p:sp>
      <p:sp>
        <p:nvSpPr>
          <p:cNvPr id="28" name="TextBox 27">
            <a:extLst>
              <a:ext uri="{FF2B5EF4-FFF2-40B4-BE49-F238E27FC236}">
                <a16:creationId xmlns:a16="http://schemas.microsoft.com/office/drawing/2014/main" id="{B8469429-E854-8246-BDDD-0E981D24B5F6}"/>
              </a:ext>
            </a:extLst>
          </p:cNvPr>
          <p:cNvSpPr txBox="1"/>
          <p:nvPr/>
        </p:nvSpPr>
        <p:spPr>
          <a:xfrm>
            <a:off x="1159189" y="3035128"/>
            <a:ext cx="691215" cy="307777"/>
          </a:xfrm>
          <a:prstGeom prst="rect">
            <a:avLst/>
          </a:prstGeom>
          <a:noFill/>
        </p:spPr>
        <p:txBody>
          <a:bodyPr wrap="none" rtlCol="0">
            <a:spAutoFit/>
          </a:bodyPr>
          <a:lstStyle/>
          <a:p>
            <a:r>
              <a:rPr lang="ru-RU" dirty="0">
                <a:latin typeface="AkayaTelivigala" pitchFamily="2" charset="77"/>
                <a:cs typeface="AkayaTelivigala" pitchFamily="2" charset="77"/>
              </a:rPr>
              <a:t>09</a:t>
            </a:r>
            <a:r>
              <a:rPr lang="en-US" dirty="0">
                <a:latin typeface="AkayaTelivigala" pitchFamily="2" charset="77"/>
                <a:cs typeface="AkayaTelivigala" pitchFamily="2" charset="77"/>
              </a:rPr>
              <a:t>.</a:t>
            </a:r>
            <a:r>
              <a:rPr lang="ru-RU" dirty="0">
                <a:latin typeface="AkayaTelivigala" pitchFamily="2" charset="77"/>
                <a:cs typeface="AkayaTelivigala" pitchFamily="2" charset="77"/>
              </a:rPr>
              <a:t>0</a:t>
            </a:r>
            <a:r>
              <a:rPr lang="en-US" dirty="0">
                <a:latin typeface="AkayaTelivigala" pitchFamily="2" charset="77"/>
                <a:cs typeface="AkayaTelivigala" pitchFamily="2" charset="77"/>
              </a:rPr>
              <a:t>1 -</a:t>
            </a:r>
          </a:p>
        </p:txBody>
      </p:sp>
      <p:sp>
        <p:nvSpPr>
          <p:cNvPr id="29" name="TextBox 28">
            <a:extLst>
              <a:ext uri="{FF2B5EF4-FFF2-40B4-BE49-F238E27FC236}">
                <a16:creationId xmlns:a16="http://schemas.microsoft.com/office/drawing/2014/main" id="{D148335E-DE4C-9F4D-8D84-C8ABEBCDC383}"/>
              </a:ext>
            </a:extLst>
          </p:cNvPr>
          <p:cNvSpPr txBox="1"/>
          <p:nvPr/>
        </p:nvSpPr>
        <p:spPr>
          <a:xfrm>
            <a:off x="1149571" y="3572582"/>
            <a:ext cx="627095" cy="307777"/>
          </a:xfrm>
          <a:prstGeom prst="rect">
            <a:avLst/>
          </a:prstGeom>
          <a:noFill/>
        </p:spPr>
        <p:txBody>
          <a:bodyPr wrap="none" rtlCol="0">
            <a:spAutoFit/>
          </a:bodyPr>
          <a:lstStyle/>
          <a:p>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1</a:t>
            </a:r>
            <a:r>
              <a:rPr lang="en-US" dirty="0">
                <a:latin typeface="AkayaTelivigala" pitchFamily="2" charset="77"/>
                <a:cs typeface="AkayaTelivigala" pitchFamily="2" charset="77"/>
              </a:rPr>
              <a:t>.</a:t>
            </a:r>
            <a:r>
              <a:rPr lang="ru-RU" dirty="0">
                <a:latin typeface="AkayaTelivigala" pitchFamily="2" charset="77"/>
                <a:cs typeface="AkayaTelivigala" pitchFamily="2" charset="77"/>
              </a:rPr>
              <a:t>0</a:t>
            </a:r>
            <a:r>
              <a:rPr lang="en-US" dirty="0">
                <a:latin typeface="AkayaTelivigala" pitchFamily="2" charset="77"/>
                <a:cs typeface="AkayaTelivigala" pitchFamily="2" charset="77"/>
              </a:rPr>
              <a:t>1 -</a:t>
            </a:r>
          </a:p>
        </p:txBody>
      </p:sp>
      <p:pic>
        <p:nvPicPr>
          <p:cNvPr id="30" name="Google Shape;225;p40">
            <a:extLst>
              <a:ext uri="{FF2B5EF4-FFF2-40B4-BE49-F238E27FC236}">
                <a16:creationId xmlns:a16="http://schemas.microsoft.com/office/drawing/2014/main" id="{F96D2A48-BBCF-C14C-91F5-B1D2D2B8DD05}"/>
              </a:ext>
            </a:extLst>
          </p:cNvPr>
          <p:cNvPicPr preferRelativeResize="0"/>
          <p:nvPr/>
        </p:nvPicPr>
        <p:blipFill>
          <a:blip r:embed="rId3"/>
          <a:srcRect t="6408" b="6408"/>
          <a:stretch/>
        </p:blipFill>
        <p:spPr>
          <a:xfrm>
            <a:off x="683041" y="2431199"/>
            <a:ext cx="419930" cy="396001"/>
          </a:xfrm>
          <a:prstGeom prst="ellipse">
            <a:avLst/>
          </a:prstGeom>
          <a:noFill/>
          <a:ln>
            <a:noFill/>
          </a:ln>
        </p:spPr>
      </p:pic>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5">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5">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9202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Частично наблюдаемые среды</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extLst>
              <p:ext uri="{D42A27DB-BD31-4B8C-83A1-F6EECF244321}">
                <p14:modId xmlns:p14="http://schemas.microsoft.com/office/powerpoint/2010/main" val="805109232"/>
              </p:ext>
            </p:extLst>
          </p:nvPr>
        </p:nvGraphicFramePr>
        <p:xfrm>
          <a:off x="5355768" y="573874"/>
          <a:ext cx="2226910" cy="304800"/>
        </p:xfrm>
        <a:graphic>
          <a:graphicData uri="http://schemas.openxmlformats.org/drawingml/2006/table">
            <a:tbl>
              <a:tblPr firstRow="1" bandRow="1">
                <a:tableStyleId>{91CB5BBF-14A1-44A8-AE45-40D0EF8F1E93}</a:tableStyleId>
              </a:tblPr>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6" name="TextBox 25">
            <a:extLst>
              <a:ext uri="{FF2B5EF4-FFF2-40B4-BE49-F238E27FC236}">
                <a16:creationId xmlns:a16="http://schemas.microsoft.com/office/drawing/2014/main" id="{931A30D8-5675-B440-B54C-21D6D109A2DB}"/>
              </a:ext>
            </a:extLst>
          </p:cNvPr>
          <p:cNvSpPr txBox="1"/>
          <p:nvPr/>
        </p:nvSpPr>
        <p:spPr>
          <a:xfrm>
            <a:off x="1154981" y="1975086"/>
            <a:ext cx="654346" cy="307777"/>
          </a:xfrm>
          <a:prstGeom prst="rect">
            <a:avLst/>
          </a:prstGeom>
          <a:noFill/>
        </p:spPr>
        <p:txBody>
          <a:bodyPr wrap="none" rtlCol="0">
            <a:spAutoFit/>
          </a:bodyPr>
          <a:lstStyle/>
          <a:p>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6</a:t>
            </a:r>
            <a:r>
              <a:rPr lang="en-US" dirty="0">
                <a:latin typeface="AkayaTelivigala" pitchFamily="2" charset="77"/>
                <a:cs typeface="AkayaTelivigala" pitchFamily="2" charset="77"/>
              </a:rPr>
              <a:t>.01 -</a:t>
            </a:r>
          </a:p>
        </p:txBody>
      </p:sp>
      <p:sp>
        <p:nvSpPr>
          <p:cNvPr id="27" name="TextBox 26">
            <a:extLst>
              <a:ext uri="{FF2B5EF4-FFF2-40B4-BE49-F238E27FC236}">
                <a16:creationId xmlns:a16="http://schemas.microsoft.com/office/drawing/2014/main" id="{30EA6FA9-EA02-9B43-B1F3-51DF6032BF05}"/>
              </a:ext>
            </a:extLst>
          </p:cNvPr>
          <p:cNvSpPr txBox="1"/>
          <p:nvPr/>
        </p:nvSpPr>
        <p:spPr>
          <a:xfrm>
            <a:off x="1154981" y="2507396"/>
            <a:ext cx="652743" cy="307777"/>
          </a:xfrm>
          <a:prstGeom prst="rect">
            <a:avLst/>
          </a:prstGeom>
          <a:noFill/>
        </p:spPr>
        <p:txBody>
          <a:bodyPr wrap="none" rtlCol="0">
            <a:spAutoFit/>
          </a:bodyPr>
          <a:lstStyle/>
          <a:p>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8</a:t>
            </a:r>
            <a:r>
              <a:rPr lang="en-US" dirty="0">
                <a:latin typeface="AkayaTelivigala" pitchFamily="2" charset="77"/>
                <a:cs typeface="AkayaTelivigala" pitchFamily="2" charset="77"/>
              </a:rPr>
              <a:t>.01 -</a:t>
            </a:r>
          </a:p>
        </p:txBody>
      </p:sp>
      <p:sp>
        <p:nvSpPr>
          <p:cNvPr id="28" name="TextBox 27">
            <a:extLst>
              <a:ext uri="{FF2B5EF4-FFF2-40B4-BE49-F238E27FC236}">
                <a16:creationId xmlns:a16="http://schemas.microsoft.com/office/drawing/2014/main" id="{B8469429-E854-8246-BDDD-0E981D24B5F6}"/>
              </a:ext>
            </a:extLst>
          </p:cNvPr>
          <p:cNvSpPr txBox="1"/>
          <p:nvPr/>
        </p:nvSpPr>
        <p:spPr>
          <a:xfrm>
            <a:off x="1159189" y="3035128"/>
            <a:ext cx="657552" cy="307777"/>
          </a:xfrm>
          <a:prstGeom prst="rect">
            <a:avLst/>
          </a:prstGeom>
          <a:noFill/>
        </p:spPr>
        <p:txBody>
          <a:bodyPr wrap="none" rtlCol="0">
            <a:spAutoFit/>
          </a:bodyPr>
          <a:lstStyle/>
          <a:p>
            <a:r>
              <a:rPr lang="en-US" dirty="0">
                <a:latin typeface="AkayaTelivigala" pitchFamily="2" charset="77"/>
                <a:cs typeface="AkayaTelivigala" pitchFamily="2" charset="77"/>
              </a:rPr>
              <a:t>23.</a:t>
            </a:r>
            <a:r>
              <a:rPr lang="ru-RU" dirty="0">
                <a:latin typeface="AkayaTelivigala" pitchFamily="2" charset="77"/>
                <a:cs typeface="AkayaTelivigala" pitchFamily="2" charset="77"/>
              </a:rPr>
              <a:t>0</a:t>
            </a:r>
            <a:r>
              <a:rPr lang="en-US" dirty="0">
                <a:latin typeface="AkayaTelivigala" pitchFamily="2" charset="77"/>
                <a:cs typeface="AkayaTelivigala" pitchFamily="2" charset="77"/>
              </a:rPr>
              <a:t>1 -</a:t>
            </a:r>
          </a:p>
        </p:txBody>
      </p:sp>
      <p:sp>
        <p:nvSpPr>
          <p:cNvPr id="29" name="TextBox 28">
            <a:extLst>
              <a:ext uri="{FF2B5EF4-FFF2-40B4-BE49-F238E27FC236}">
                <a16:creationId xmlns:a16="http://schemas.microsoft.com/office/drawing/2014/main" id="{D148335E-DE4C-9F4D-8D84-C8ABEBCDC383}"/>
              </a:ext>
            </a:extLst>
          </p:cNvPr>
          <p:cNvSpPr txBox="1"/>
          <p:nvPr/>
        </p:nvSpPr>
        <p:spPr>
          <a:xfrm>
            <a:off x="1149571" y="3572582"/>
            <a:ext cx="662361" cy="307777"/>
          </a:xfrm>
          <a:prstGeom prst="rect">
            <a:avLst/>
          </a:prstGeom>
          <a:noFill/>
        </p:spPr>
        <p:txBody>
          <a:bodyPr wrap="none" rtlCol="0">
            <a:spAutoFit/>
          </a:bodyPr>
          <a:lstStyle/>
          <a:p>
            <a:r>
              <a:rPr lang="en-US" dirty="0">
                <a:latin typeface="AkayaTelivigala" pitchFamily="2" charset="77"/>
                <a:cs typeface="AkayaTelivigala" pitchFamily="2" charset="77"/>
              </a:rPr>
              <a:t>25.</a:t>
            </a:r>
            <a:r>
              <a:rPr lang="ru-RU" dirty="0">
                <a:latin typeface="AkayaTelivigala" pitchFamily="2" charset="77"/>
                <a:cs typeface="AkayaTelivigala" pitchFamily="2" charset="77"/>
              </a:rPr>
              <a:t>0</a:t>
            </a:r>
            <a:r>
              <a:rPr lang="en-US" dirty="0">
                <a:latin typeface="AkayaTelivigala" pitchFamily="2" charset="77"/>
                <a:cs typeface="AkayaTelivigala" pitchFamily="2" charset="77"/>
              </a:rPr>
              <a:t>1 -</a:t>
            </a:r>
          </a:p>
        </p:txBody>
      </p:sp>
      <p:pic>
        <p:nvPicPr>
          <p:cNvPr id="22" name="Google Shape;228;p40">
            <a:extLst>
              <a:ext uri="{FF2B5EF4-FFF2-40B4-BE49-F238E27FC236}">
                <a16:creationId xmlns:a16="http://schemas.microsoft.com/office/drawing/2014/main" id="{3C49CD19-F10E-1E4E-979E-C4D31CB157BC}"/>
              </a:ext>
            </a:extLst>
          </p:cNvPr>
          <p:cNvPicPr preferRelativeResize="0"/>
          <p:nvPr/>
        </p:nvPicPr>
        <p:blipFill>
          <a:blip r:embed="rId3"/>
          <a:srcRect t="3037" b="3037"/>
          <a:stretch/>
        </p:blipFill>
        <p:spPr>
          <a:xfrm>
            <a:off x="687921" y="1882497"/>
            <a:ext cx="415050" cy="396003"/>
          </a:xfrm>
          <a:prstGeom prst="ellipse">
            <a:avLst/>
          </a:prstGeom>
          <a:noFill/>
          <a:ln>
            <a:noFill/>
          </a:ln>
        </p:spPr>
      </p:pic>
      <p:pic>
        <p:nvPicPr>
          <p:cNvPr id="25" name="Google Shape;228;p40">
            <a:extLst>
              <a:ext uri="{FF2B5EF4-FFF2-40B4-BE49-F238E27FC236}">
                <a16:creationId xmlns:a16="http://schemas.microsoft.com/office/drawing/2014/main" id="{5DE7FF72-2C0B-B94B-8EBF-54895CD26B73}"/>
              </a:ext>
            </a:extLst>
          </p:cNvPr>
          <p:cNvPicPr preferRelativeResize="0"/>
          <p:nvPr/>
        </p:nvPicPr>
        <p:blipFill>
          <a:blip r:embed="rId3"/>
          <a:srcRect t="3037" b="3037"/>
          <a:stretch/>
        </p:blipFill>
        <p:spPr>
          <a:xfrm>
            <a:off x="687921" y="2419170"/>
            <a:ext cx="415050" cy="396003"/>
          </a:xfrm>
          <a:prstGeom prst="ellipse">
            <a:avLst/>
          </a:prstGeom>
          <a:noFill/>
          <a:ln>
            <a:noFill/>
          </a:ln>
        </p:spPr>
      </p:pic>
      <p:pic>
        <p:nvPicPr>
          <p:cNvPr id="31" name="Google Shape;228;p40">
            <a:extLst>
              <a:ext uri="{FF2B5EF4-FFF2-40B4-BE49-F238E27FC236}">
                <a16:creationId xmlns:a16="http://schemas.microsoft.com/office/drawing/2014/main" id="{3EAFDDEC-6105-5148-B043-F2396017A094}"/>
              </a:ext>
            </a:extLst>
          </p:cNvPr>
          <p:cNvPicPr preferRelativeResize="0"/>
          <p:nvPr/>
        </p:nvPicPr>
        <p:blipFill>
          <a:blip r:embed="rId3"/>
          <a:srcRect t="3037" b="3037"/>
          <a:stretch/>
        </p:blipFill>
        <p:spPr>
          <a:xfrm>
            <a:off x="687921" y="2952050"/>
            <a:ext cx="415050" cy="396003"/>
          </a:xfrm>
          <a:prstGeom prst="ellipse">
            <a:avLst/>
          </a:prstGeom>
          <a:noFill/>
          <a:ln>
            <a:noFill/>
          </a:ln>
        </p:spPr>
      </p:pic>
      <p:pic>
        <p:nvPicPr>
          <p:cNvPr id="32" name="Google Shape;228;p40">
            <a:extLst>
              <a:ext uri="{FF2B5EF4-FFF2-40B4-BE49-F238E27FC236}">
                <a16:creationId xmlns:a16="http://schemas.microsoft.com/office/drawing/2014/main" id="{CE239A29-8C6A-404A-9359-B395CAB3C04F}"/>
              </a:ext>
            </a:extLst>
          </p:cNvPr>
          <p:cNvPicPr preferRelativeResize="0"/>
          <p:nvPr/>
        </p:nvPicPr>
        <p:blipFill>
          <a:blip r:embed="rId3"/>
          <a:srcRect t="3037" b="3037"/>
          <a:stretch/>
        </p:blipFill>
        <p:spPr>
          <a:xfrm>
            <a:off x="687921" y="3482068"/>
            <a:ext cx="415050" cy="396003"/>
          </a:xfrm>
          <a:prstGeom prst="ellipse">
            <a:avLst/>
          </a:prstGeom>
          <a:noFill/>
          <a:ln>
            <a:noFill/>
          </a:ln>
        </p:spPr>
      </p:pic>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4">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13373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энергетическими системами</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extLst>
              <p:ext uri="{D42A27DB-BD31-4B8C-83A1-F6EECF244321}">
                <p14:modId xmlns:p14="http://schemas.microsoft.com/office/powerpoint/2010/main" val="1344869681"/>
              </p:ext>
            </p:extLst>
          </p:nvPr>
        </p:nvGraphicFramePr>
        <p:xfrm>
          <a:off x="5355768" y="573874"/>
          <a:ext cx="2226910" cy="304800"/>
        </p:xfrm>
        <a:graphic>
          <a:graphicData uri="http://schemas.openxmlformats.org/drawingml/2006/table">
            <a:tbl>
              <a:tblPr firstRow="1" bandRow="1">
                <a:tableStyleId>{91CB5BBF-14A1-44A8-AE45-40D0EF8F1E93}</a:tableStyleId>
              </a:tblPr>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6" name="TextBox 25">
            <a:extLst>
              <a:ext uri="{FF2B5EF4-FFF2-40B4-BE49-F238E27FC236}">
                <a16:creationId xmlns:a16="http://schemas.microsoft.com/office/drawing/2014/main" id="{931A30D8-5675-B440-B54C-21D6D109A2DB}"/>
              </a:ext>
            </a:extLst>
          </p:cNvPr>
          <p:cNvSpPr txBox="1"/>
          <p:nvPr/>
        </p:nvSpPr>
        <p:spPr>
          <a:xfrm>
            <a:off x="1154981" y="1975086"/>
            <a:ext cx="678391" cy="307777"/>
          </a:xfrm>
          <a:prstGeom prst="rect">
            <a:avLst/>
          </a:prstGeom>
          <a:noFill/>
        </p:spPr>
        <p:txBody>
          <a:bodyPr wrap="none" rtlCol="0">
            <a:spAutoFit/>
          </a:bodyPr>
          <a:lstStyle/>
          <a:p>
            <a:r>
              <a:rPr lang="ru-RU" dirty="0">
                <a:latin typeface="AkayaTelivigala" pitchFamily="2" charset="77"/>
                <a:cs typeface="AkayaTelivigala" pitchFamily="2" charset="77"/>
              </a:rPr>
              <a:t>30</a:t>
            </a:r>
            <a:r>
              <a:rPr lang="en-US" dirty="0">
                <a:latin typeface="AkayaTelivigala" pitchFamily="2" charset="77"/>
                <a:cs typeface="AkayaTelivigala" pitchFamily="2" charset="77"/>
              </a:rPr>
              <a:t>.01 -</a:t>
            </a:r>
          </a:p>
        </p:txBody>
      </p:sp>
      <p:sp>
        <p:nvSpPr>
          <p:cNvPr id="27" name="TextBox 26">
            <a:extLst>
              <a:ext uri="{FF2B5EF4-FFF2-40B4-BE49-F238E27FC236}">
                <a16:creationId xmlns:a16="http://schemas.microsoft.com/office/drawing/2014/main" id="{30EA6FA9-EA02-9B43-B1F3-51DF6032BF05}"/>
              </a:ext>
            </a:extLst>
          </p:cNvPr>
          <p:cNvSpPr txBox="1"/>
          <p:nvPr/>
        </p:nvSpPr>
        <p:spPr>
          <a:xfrm>
            <a:off x="1154981" y="2507396"/>
            <a:ext cx="679994" cy="307777"/>
          </a:xfrm>
          <a:prstGeom prst="rect">
            <a:avLst/>
          </a:prstGeom>
          <a:noFill/>
        </p:spPr>
        <p:txBody>
          <a:bodyPr wrap="none" rtlCol="0">
            <a:spAutoFit/>
          </a:bodyPr>
          <a:lstStyle/>
          <a:p>
            <a:r>
              <a:rPr lang="ru-RU" dirty="0">
                <a:latin typeface="AkayaTelivigala" pitchFamily="2" charset="77"/>
                <a:cs typeface="AkayaTelivigala" pitchFamily="2" charset="77"/>
              </a:rPr>
              <a:t>01</a:t>
            </a:r>
            <a:r>
              <a:rPr lang="en-US" dirty="0">
                <a:latin typeface="AkayaTelivigala" pitchFamily="2" charset="77"/>
                <a:cs typeface="AkayaTelivigala" pitchFamily="2" charset="77"/>
              </a:rPr>
              <a:t>.0</a:t>
            </a:r>
            <a:r>
              <a:rPr lang="ru-RU" dirty="0">
                <a:latin typeface="AkayaTelivigala" pitchFamily="2" charset="77"/>
                <a:cs typeface="AkayaTelivigala" pitchFamily="2" charset="77"/>
              </a:rPr>
              <a:t>2</a:t>
            </a:r>
            <a:r>
              <a:rPr lang="en-US" dirty="0">
                <a:latin typeface="AkayaTelivigala" pitchFamily="2" charset="77"/>
                <a:cs typeface="AkayaTelivigala" pitchFamily="2" charset="77"/>
              </a:rPr>
              <a:t> -</a:t>
            </a:r>
          </a:p>
        </p:txBody>
      </p:sp>
      <p:sp>
        <p:nvSpPr>
          <p:cNvPr id="28" name="TextBox 27">
            <a:extLst>
              <a:ext uri="{FF2B5EF4-FFF2-40B4-BE49-F238E27FC236}">
                <a16:creationId xmlns:a16="http://schemas.microsoft.com/office/drawing/2014/main" id="{B8469429-E854-8246-BDDD-0E981D24B5F6}"/>
              </a:ext>
            </a:extLst>
          </p:cNvPr>
          <p:cNvSpPr txBox="1"/>
          <p:nvPr/>
        </p:nvSpPr>
        <p:spPr>
          <a:xfrm>
            <a:off x="1159189" y="3035128"/>
            <a:ext cx="707245" cy="307777"/>
          </a:xfrm>
          <a:prstGeom prst="rect">
            <a:avLst/>
          </a:prstGeom>
          <a:noFill/>
        </p:spPr>
        <p:txBody>
          <a:bodyPr wrap="none" rtlCol="0">
            <a:spAutoFit/>
          </a:bodyPr>
          <a:lstStyle/>
          <a:p>
            <a:r>
              <a:rPr lang="ru-RU" dirty="0">
                <a:latin typeface="AkayaTelivigala" pitchFamily="2" charset="77"/>
                <a:cs typeface="AkayaTelivigala" pitchFamily="2" charset="77"/>
              </a:rPr>
              <a:t>06</a:t>
            </a:r>
            <a:r>
              <a:rPr lang="en-US" dirty="0">
                <a:latin typeface="AkayaTelivigala" pitchFamily="2" charset="77"/>
                <a:cs typeface="AkayaTelivigala" pitchFamily="2" charset="77"/>
              </a:rPr>
              <a:t>.</a:t>
            </a:r>
            <a:r>
              <a:rPr lang="ru-RU" dirty="0">
                <a:latin typeface="AkayaTelivigala" pitchFamily="2" charset="77"/>
                <a:cs typeface="AkayaTelivigala" pitchFamily="2" charset="77"/>
              </a:rPr>
              <a:t>02</a:t>
            </a:r>
            <a:r>
              <a:rPr lang="en-US" dirty="0">
                <a:latin typeface="AkayaTelivigala" pitchFamily="2" charset="77"/>
                <a:cs typeface="AkayaTelivigala" pitchFamily="2" charset="77"/>
              </a:rPr>
              <a:t> -</a:t>
            </a:r>
          </a:p>
        </p:txBody>
      </p:sp>
      <p:sp>
        <p:nvSpPr>
          <p:cNvPr id="29" name="TextBox 28">
            <a:extLst>
              <a:ext uri="{FF2B5EF4-FFF2-40B4-BE49-F238E27FC236}">
                <a16:creationId xmlns:a16="http://schemas.microsoft.com/office/drawing/2014/main" id="{D148335E-DE4C-9F4D-8D84-C8ABEBCDC383}"/>
              </a:ext>
            </a:extLst>
          </p:cNvPr>
          <p:cNvSpPr txBox="1"/>
          <p:nvPr/>
        </p:nvSpPr>
        <p:spPr>
          <a:xfrm>
            <a:off x="1149571" y="3572582"/>
            <a:ext cx="705642" cy="307777"/>
          </a:xfrm>
          <a:prstGeom prst="rect">
            <a:avLst/>
          </a:prstGeom>
          <a:noFill/>
        </p:spPr>
        <p:txBody>
          <a:bodyPr wrap="none" rtlCol="0">
            <a:spAutoFit/>
          </a:bodyPr>
          <a:lstStyle/>
          <a:p>
            <a:r>
              <a:rPr lang="ru-RU" dirty="0">
                <a:latin typeface="AkayaTelivigala" pitchFamily="2" charset="77"/>
                <a:cs typeface="AkayaTelivigala" pitchFamily="2" charset="77"/>
              </a:rPr>
              <a:t>08</a:t>
            </a:r>
            <a:r>
              <a:rPr lang="en-US" dirty="0">
                <a:latin typeface="AkayaTelivigala" pitchFamily="2" charset="77"/>
                <a:cs typeface="AkayaTelivigala" pitchFamily="2" charset="77"/>
              </a:rPr>
              <a:t>.</a:t>
            </a:r>
            <a:r>
              <a:rPr lang="ru-RU" dirty="0">
                <a:latin typeface="AkayaTelivigala" pitchFamily="2" charset="77"/>
                <a:cs typeface="AkayaTelivigala" pitchFamily="2" charset="77"/>
              </a:rPr>
              <a:t>02</a:t>
            </a:r>
            <a:r>
              <a:rPr lang="en-US" dirty="0">
                <a:latin typeface="AkayaTelivigala" pitchFamily="2" charset="77"/>
                <a:cs typeface="AkayaTelivigala" pitchFamily="2" charset="77"/>
              </a:rPr>
              <a:t> -</a:t>
            </a:r>
          </a:p>
        </p:txBody>
      </p:sp>
      <p:pic>
        <p:nvPicPr>
          <p:cNvPr id="30" name="Google Shape;231;p40">
            <a:extLst>
              <a:ext uri="{FF2B5EF4-FFF2-40B4-BE49-F238E27FC236}">
                <a16:creationId xmlns:a16="http://schemas.microsoft.com/office/drawing/2014/main" id="{A050C137-8EE7-5146-8A73-5453831D4B3F}"/>
              </a:ext>
            </a:extLst>
          </p:cNvPr>
          <p:cNvPicPr preferRelativeResize="0"/>
          <p:nvPr/>
        </p:nvPicPr>
        <p:blipFill>
          <a:blip r:embed="rId3"/>
          <a:srcRect t="5740" b="5740"/>
          <a:stretch/>
        </p:blipFill>
        <p:spPr>
          <a:xfrm>
            <a:off x="687921" y="3482071"/>
            <a:ext cx="415050" cy="396002"/>
          </a:xfrm>
          <a:prstGeom prst="ellipse">
            <a:avLst/>
          </a:prstGeom>
          <a:noFill/>
          <a:ln>
            <a:noFill/>
          </a:ln>
        </p:spPr>
      </p:pic>
      <p:pic>
        <p:nvPicPr>
          <p:cNvPr id="33" name="Google Shape;231;p40">
            <a:extLst>
              <a:ext uri="{FF2B5EF4-FFF2-40B4-BE49-F238E27FC236}">
                <a16:creationId xmlns:a16="http://schemas.microsoft.com/office/drawing/2014/main" id="{C743E589-88F9-A143-A56D-FBA51BB457D4}"/>
              </a:ext>
            </a:extLst>
          </p:cNvPr>
          <p:cNvPicPr preferRelativeResize="0"/>
          <p:nvPr/>
        </p:nvPicPr>
        <p:blipFill>
          <a:blip r:embed="rId3"/>
          <a:srcRect t="5740" b="5740"/>
          <a:stretch/>
        </p:blipFill>
        <p:spPr>
          <a:xfrm>
            <a:off x="687921" y="2422028"/>
            <a:ext cx="415050" cy="396002"/>
          </a:xfrm>
          <a:prstGeom prst="ellipse">
            <a:avLst/>
          </a:prstGeom>
          <a:noFill/>
          <a:ln>
            <a:noFill/>
          </a:ln>
        </p:spPr>
      </p:pic>
      <p:pic>
        <p:nvPicPr>
          <p:cNvPr id="34" name="Google Shape;231;p40">
            <a:extLst>
              <a:ext uri="{FF2B5EF4-FFF2-40B4-BE49-F238E27FC236}">
                <a16:creationId xmlns:a16="http://schemas.microsoft.com/office/drawing/2014/main" id="{89A9593F-3DB8-324E-AFA3-A6E8B342C01F}"/>
              </a:ext>
            </a:extLst>
          </p:cNvPr>
          <p:cNvPicPr preferRelativeResize="0"/>
          <p:nvPr/>
        </p:nvPicPr>
        <p:blipFill>
          <a:blip r:embed="rId3"/>
          <a:srcRect t="5740" b="5740"/>
          <a:stretch/>
        </p:blipFill>
        <p:spPr>
          <a:xfrm>
            <a:off x="687921" y="2952049"/>
            <a:ext cx="415050" cy="396002"/>
          </a:xfrm>
          <a:prstGeom prst="ellipse">
            <a:avLst/>
          </a:prstGeom>
          <a:noFill/>
          <a:ln>
            <a:noFill/>
          </a:ln>
        </p:spPr>
      </p:pic>
      <p:pic>
        <p:nvPicPr>
          <p:cNvPr id="35" name="Google Shape;228;p40">
            <a:extLst>
              <a:ext uri="{FF2B5EF4-FFF2-40B4-BE49-F238E27FC236}">
                <a16:creationId xmlns:a16="http://schemas.microsoft.com/office/drawing/2014/main" id="{4E862636-46F5-B443-8510-1D18A67FCE79}"/>
              </a:ext>
            </a:extLst>
          </p:cNvPr>
          <p:cNvPicPr preferRelativeResize="0"/>
          <p:nvPr/>
        </p:nvPicPr>
        <p:blipFill>
          <a:blip r:embed="rId4"/>
          <a:srcRect t="3037" b="3037"/>
          <a:stretch/>
        </p:blipFill>
        <p:spPr>
          <a:xfrm>
            <a:off x="687921" y="1897556"/>
            <a:ext cx="415050" cy="396003"/>
          </a:xfrm>
          <a:prstGeom prst="ellipse">
            <a:avLst/>
          </a:prstGeom>
          <a:noFill/>
          <a:ln>
            <a:noFill/>
          </a:ln>
        </p:spPr>
      </p:pic>
    </p:spTree>
    <p:extLst>
      <p:ext uri="{BB962C8B-B14F-4D97-AF65-F5344CB8AC3E}">
        <p14:creationId xmlns:p14="http://schemas.microsoft.com/office/powerpoint/2010/main" val="157162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и обсуждение темы</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extLst>
              <p:ext uri="{D42A27DB-BD31-4B8C-83A1-F6EECF244321}">
                <p14:modId xmlns:p14="http://schemas.microsoft.com/office/powerpoint/2010/main" val="3962939145"/>
              </p:ext>
            </p:extLst>
          </p:nvPr>
        </p:nvGraphicFramePr>
        <p:xfrm>
          <a:off x="5355768" y="573874"/>
          <a:ext cx="2226910" cy="304800"/>
        </p:xfrm>
        <a:graphic>
          <a:graphicData uri="http://schemas.openxmlformats.org/drawingml/2006/table">
            <a:tbl>
              <a:tblPr firstRow="1" bandRow="1">
                <a:tableStyleId>{91CB5BBF-14A1-44A8-AE45-40D0EF8F1E93}</a:tableStyleId>
              </a:tblPr>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sp>
        <p:nvSpPr>
          <p:cNvPr id="26" name="TextBox 25">
            <a:extLst>
              <a:ext uri="{FF2B5EF4-FFF2-40B4-BE49-F238E27FC236}">
                <a16:creationId xmlns:a16="http://schemas.microsoft.com/office/drawing/2014/main" id="{931A30D8-5675-B440-B54C-21D6D109A2DB}"/>
              </a:ext>
            </a:extLst>
          </p:cNvPr>
          <p:cNvSpPr txBox="1"/>
          <p:nvPr/>
        </p:nvSpPr>
        <p:spPr>
          <a:xfrm>
            <a:off x="1154981" y="1975086"/>
            <a:ext cx="654346" cy="307777"/>
          </a:xfrm>
          <a:prstGeom prst="rect">
            <a:avLst/>
          </a:prstGeom>
          <a:noFill/>
        </p:spPr>
        <p:txBody>
          <a:bodyPr wrap="none" rtlCol="0">
            <a:spAutoFit/>
          </a:bodyPr>
          <a:lstStyle/>
          <a:p>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3</a:t>
            </a:r>
            <a:r>
              <a:rPr lang="en-US" dirty="0">
                <a:latin typeface="AkayaTelivigala" pitchFamily="2" charset="77"/>
                <a:cs typeface="AkayaTelivigala" pitchFamily="2" charset="77"/>
              </a:rPr>
              <a:t>.0</a:t>
            </a:r>
            <a:r>
              <a:rPr lang="ru-RU" dirty="0">
                <a:latin typeface="AkayaTelivigala" pitchFamily="2" charset="77"/>
                <a:cs typeface="AkayaTelivigala" pitchFamily="2" charset="77"/>
              </a:rPr>
              <a:t>2</a:t>
            </a:r>
            <a:r>
              <a:rPr lang="en-US" dirty="0">
                <a:latin typeface="AkayaTelivigala" pitchFamily="2" charset="77"/>
                <a:cs typeface="AkayaTelivigala" pitchFamily="2" charset="77"/>
              </a:rPr>
              <a:t> -</a:t>
            </a:r>
          </a:p>
        </p:txBody>
      </p:sp>
      <p:sp>
        <p:nvSpPr>
          <p:cNvPr id="27" name="TextBox 26">
            <a:extLst>
              <a:ext uri="{FF2B5EF4-FFF2-40B4-BE49-F238E27FC236}">
                <a16:creationId xmlns:a16="http://schemas.microsoft.com/office/drawing/2014/main" id="{30EA6FA9-EA02-9B43-B1F3-51DF6032BF05}"/>
              </a:ext>
            </a:extLst>
          </p:cNvPr>
          <p:cNvSpPr txBox="1"/>
          <p:nvPr/>
        </p:nvSpPr>
        <p:spPr>
          <a:xfrm>
            <a:off x="1154981" y="2507396"/>
            <a:ext cx="662361" cy="307777"/>
          </a:xfrm>
          <a:prstGeom prst="rect">
            <a:avLst/>
          </a:prstGeom>
          <a:noFill/>
        </p:spPr>
        <p:txBody>
          <a:bodyPr wrap="none" rtlCol="0">
            <a:spAutoFit/>
          </a:bodyPr>
          <a:lstStyle/>
          <a:p>
            <a:r>
              <a:rPr lang="en-US" dirty="0">
                <a:latin typeface="AkayaTelivigala" pitchFamily="2" charset="77"/>
                <a:cs typeface="AkayaTelivigala" pitchFamily="2" charset="77"/>
              </a:rPr>
              <a:t>1</a:t>
            </a:r>
            <a:r>
              <a:rPr lang="ru-RU" dirty="0">
                <a:latin typeface="AkayaTelivigala" pitchFamily="2" charset="77"/>
                <a:cs typeface="AkayaTelivigala" pitchFamily="2" charset="77"/>
              </a:rPr>
              <a:t>5</a:t>
            </a:r>
            <a:r>
              <a:rPr lang="en-US" dirty="0">
                <a:latin typeface="AkayaTelivigala" pitchFamily="2" charset="77"/>
                <a:cs typeface="AkayaTelivigala" pitchFamily="2" charset="77"/>
              </a:rPr>
              <a:t>.0</a:t>
            </a:r>
            <a:r>
              <a:rPr lang="ru-RU" dirty="0">
                <a:latin typeface="AkayaTelivigala" pitchFamily="2" charset="77"/>
                <a:cs typeface="AkayaTelivigala" pitchFamily="2" charset="77"/>
              </a:rPr>
              <a:t>2</a:t>
            </a:r>
            <a:r>
              <a:rPr lang="en-US" dirty="0">
                <a:latin typeface="AkayaTelivigala" pitchFamily="2" charset="77"/>
                <a:cs typeface="AkayaTelivigala" pitchFamily="2" charset="77"/>
              </a:rPr>
              <a:t> -</a:t>
            </a:r>
          </a:p>
        </p:txBody>
      </p:sp>
      <p:sp>
        <p:nvSpPr>
          <p:cNvPr id="28" name="TextBox 27">
            <a:extLst>
              <a:ext uri="{FF2B5EF4-FFF2-40B4-BE49-F238E27FC236}">
                <a16:creationId xmlns:a16="http://schemas.microsoft.com/office/drawing/2014/main" id="{B8469429-E854-8246-BDDD-0E981D24B5F6}"/>
              </a:ext>
            </a:extLst>
          </p:cNvPr>
          <p:cNvSpPr txBox="1"/>
          <p:nvPr/>
        </p:nvSpPr>
        <p:spPr>
          <a:xfrm>
            <a:off x="1159189" y="3035128"/>
            <a:ext cx="696024" cy="307777"/>
          </a:xfrm>
          <a:prstGeom prst="rect">
            <a:avLst/>
          </a:prstGeom>
          <a:noFill/>
        </p:spPr>
        <p:txBody>
          <a:bodyPr wrap="none" rtlCol="0">
            <a:spAutoFit/>
          </a:bodyPr>
          <a:lstStyle/>
          <a:p>
            <a:r>
              <a:rPr lang="en-US" dirty="0">
                <a:latin typeface="AkayaTelivigala" pitchFamily="2" charset="77"/>
                <a:cs typeface="AkayaTelivigala" pitchFamily="2" charset="77"/>
              </a:rPr>
              <a:t>2</a:t>
            </a:r>
            <a:r>
              <a:rPr lang="ru-RU" dirty="0">
                <a:latin typeface="AkayaTelivigala" pitchFamily="2" charset="77"/>
                <a:cs typeface="AkayaTelivigala" pitchFamily="2" charset="77"/>
              </a:rPr>
              <a:t>0</a:t>
            </a:r>
            <a:r>
              <a:rPr lang="en-US" dirty="0">
                <a:latin typeface="AkayaTelivigala" pitchFamily="2" charset="77"/>
                <a:cs typeface="AkayaTelivigala" pitchFamily="2" charset="77"/>
              </a:rPr>
              <a:t>.</a:t>
            </a:r>
            <a:r>
              <a:rPr lang="ru-RU" dirty="0">
                <a:latin typeface="AkayaTelivigala" pitchFamily="2" charset="77"/>
                <a:cs typeface="AkayaTelivigala" pitchFamily="2" charset="77"/>
              </a:rPr>
              <a:t>02</a:t>
            </a:r>
            <a:r>
              <a:rPr lang="en-US" dirty="0">
                <a:latin typeface="AkayaTelivigala" pitchFamily="2" charset="77"/>
                <a:cs typeface="AkayaTelivigala" pitchFamily="2" charset="77"/>
              </a:rPr>
              <a:t> -</a:t>
            </a:r>
          </a:p>
        </p:txBody>
      </p:sp>
      <p:pic>
        <p:nvPicPr>
          <p:cNvPr id="21" name="Google Shape;225;p40">
            <a:extLst>
              <a:ext uri="{FF2B5EF4-FFF2-40B4-BE49-F238E27FC236}">
                <a16:creationId xmlns:a16="http://schemas.microsoft.com/office/drawing/2014/main" id="{C944CC63-AEE9-6D4B-9ED6-CE5E45121E11}"/>
              </a:ext>
            </a:extLst>
          </p:cNvPr>
          <p:cNvPicPr preferRelativeResize="0"/>
          <p:nvPr/>
        </p:nvPicPr>
        <p:blipFill>
          <a:blip r:embed="rId3"/>
          <a:srcRect t="6408" b="6408"/>
          <a:stretch/>
        </p:blipFill>
        <p:spPr>
          <a:xfrm>
            <a:off x="710514" y="1889834"/>
            <a:ext cx="419930" cy="396001"/>
          </a:xfrm>
          <a:prstGeom prst="ellipse">
            <a:avLst/>
          </a:prstGeom>
          <a:noFill/>
          <a:ln>
            <a:noFill/>
          </a:ln>
        </p:spPr>
      </p:pic>
      <p:pic>
        <p:nvPicPr>
          <p:cNvPr id="22" name="Google Shape;225;p40">
            <a:extLst>
              <a:ext uri="{FF2B5EF4-FFF2-40B4-BE49-F238E27FC236}">
                <a16:creationId xmlns:a16="http://schemas.microsoft.com/office/drawing/2014/main" id="{87DE4D4C-4A80-8D4D-B1BC-D42D2B494DC2}"/>
              </a:ext>
            </a:extLst>
          </p:cNvPr>
          <p:cNvPicPr preferRelativeResize="0"/>
          <p:nvPr/>
        </p:nvPicPr>
        <p:blipFill>
          <a:blip r:embed="rId3"/>
          <a:srcRect t="6408" b="6408"/>
          <a:stretch/>
        </p:blipFill>
        <p:spPr>
          <a:xfrm>
            <a:off x="710514" y="2416883"/>
            <a:ext cx="419930" cy="396001"/>
          </a:xfrm>
          <a:prstGeom prst="ellipse">
            <a:avLst/>
          </a:prstGeom>
          <a:noFill/>
          <a:ln>
            <a:noFill/>
          </a:ln>
        </p:spPr>
      </p:pic>
      <p:pic>
        <p:nvPicPr>
          <p:cNvPr id="24" name="Google Shape;225;p40">
            <a:extLst>
              <a:ext uri="{FF2B5EF4-FFF2-40B4-BE49-F238E27FC236}">
                <a16:creationId xmlns:a16="http://schemas.microsoft.com/office/drawing/2014/main" id="{9427B161-BF4D-0247-9CCA-7CF7C846AF7C}"/>
              </a:ext>
            </a:extLst>
          </p:cNvPr>
          <p:cNvPicPr preferRelativeResize="0"/>
          <p:nvPr/>
        </p:nvPicPr>
        <p:blipFill>
          <a:blip r:embed="rId3"/>
          <a:srcRect t="6408" b="6408"/>
          <a:stretch/>
        </p:blipFill>
        <p:spPr>
          <a:xfrm>
            <a:off x="710514" y="2943932"/>
            <a:ext cx="419930" cy="396001"/>
          </a:xfrm>
          <a:prstGeom prst="ellipse">
            <a:avLst/>
          </a:prstGeom>
          <a:noFill/>
          <a:ln>
            <a:noFill/>
          </a:ln>
        </p:spPr>
      </p:pic>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4"/>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076131"/>
            <a:ext cx="7742400" cy="3736645"/>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300"/>
              </a:spcBef>
              <a:spcAft>
                <a:spcPts val="0"/>
              </a:spcAft>
              <a:buSzPct val="100000"/>
              <a:buAutoNum type="arabicParenR"/>
            </a:pPr>
            <a:r>
              <a:rPr lang="ru" sz="1800" b="1" dirty="0"/>
              <a:t>Что получите от курса</a:t>
            </a:r>
            <a:endParaRPr sz="1800" b="1" dirty="0"/>
          </a:p>
          <a:p>
            <a:pPr marL="914400" lvl="1" indent="-314960" algn="l" rtl="0">
              <a:spcBef>
                <a:spcPts val="0"/>
              </a:spcBef>
              <a:spcAft>
                <a:spcPts val="600"/>
              </a:spcAft>
              <a:buSzPct val="100000"/>
              <a:buAutoNum type="alphaLcParenR"/>
            </a:pPr>
            <a:r>
              <a:rPr lang="ru" sz="1600" dirty="0"/>
              <a:t>познакомитесь с новой областью машинного обучения</a:t>
            </a:r>
            <a:endParaRPr sz="1600" dirty="0"/>
          </a:p>
          <a:p>
            <a:pPr lvl="2" indent="-314960">
              <a:spcBef>
                <a:spcPts val="0"/>
              </a:spcBef>
              <a:spcAft>
                <a:spcPts val="600"/>
              </a:spcAft>
              <a:buSzPct val="100000"/>
              <a:buFont typeface="Arial" panose="020B0604020202020204" pitchFamily="34" charset="0"/>
              <a:buChar char="•"/>
            </a:pPr>
            <a:r>
              <a:rPr lang="ru" sz="1400" dirty="0">
                <a:solidFill>
                  <a:schemeClr val="tx1"/>
                </a:solidFill>
              </a:rPr>
              <a:t>научитесь разрабатывать решения на базе Reinforcement Learning</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изучите ключевые особенности и основные алгоритмы Reinforcement Learning</a:t>
            </a:r>
          </a:p>
          <a:p>
            <a:pPr lvl="1" indent="-314960">
              <a:spcBef>
                <a:spcPts val="0"/>
              </a:spcBef>
              <a:spcAft>
                <a:spcPts val="600"/>
              </a:spcAft>
              <a:buSzPct val="100000"/>
              <a:buAutoNum type="alphaLcParenR"/>
            </a:pPr>
            <a:r>
              <a:rPr lang="ru-RU" sz="1600" dirty="0"/>
              <a:t>Познакомитесь с коллегами и возможно </a:t>
            </a:r>
            <a:r>
              <a:rPr lang="ru-RU" sz="1600" b="1" i="1" dirty="0"/>
              <a:t>создадите группу </a:t>
            </a:r>
            <a:r>
              <a:rPr lang="ru-RU" sz="1600" dirty="0"/>
              <a:t>для собственного пет-проекта</a:t>
            </a:r>
            <a:endParaRPr sz="1600" dirty="0"/>
          </a:p>
          <a:p>
            <a:pPr marL="457200" lvl="0" indent="-314960" algn="l" rtl="0">
              <a:spcBef>
                <a:spcPts val="300"/>
              </a:spcBef>
              <a:spcAft>
                <a:spcPts val="0"/>
              </a:spcAft>
              <a:buSzPct val="100000"/>
              <a:buAutoNum type="arabicParenR"/>
            </a:pPr>
            <a:endParaRPr lang="en-US" sz="1600" b="1" dirty="0"/>
          </a:p>
          <a:p>
            <a:pPr marL="457200" lvl="0" indent="-314960" algn="l" rtl="0">
              <a:spcBef>
                <a:spcPts val="300"/>
              </a:spcBef>
              <a:spcAft>
                <a:spcPts val="0"/>
              </a:spcAft>
              <a:buSzPct val="100000"/>
              <a:buAutoNum type="arabicParenR"/>
            </a:pPr>
            <a:r>
              <a:rPr lang="ru" sz="1800" b="1" dirty="0"/>
              <a:t>За время курса</a:t>
            </a:r>
            <a:endParaRPr sz="1800" b="1" dirty="0"/>
          </a:p>
          <a:p>
            <a:pPr marL="914400" lvl="1" indent="-314960" algn="l" rtl="0">
              <a:spcBef>
                <a:spcPts val="0"/>
              </a:spcBef>
              <a:spcAft>
                <a:spcPts val="600"/>
              </a:spcAft>
              <a:buSzPct val="100000"/>
              <a:buAutoNum type="alphaLcParenR"/>
            </a:pPr>
            <a:r>
              <a:rPr lang="ru" sz="1600" dirty="0"/>
              <a:t>Напишете простую библиотеку с основными алгоритмами</a:t>
            </a:r>
          </a:p>
          <a:p>
            <a:pPr lvl="2" indent="-314960">
              <a:spcBef>
                <a:spcPts val="0"/>
              </a:spcBef>
              <a:spcAft>
                <a:spcPts val="600"/>
              </a:spcAft>
              <a:buSzPct val="100000"/>
              <a:buFont typeface="Arial" panose="020B0604020202020204" pitchFamily="34" charset="0"/>
              <a:buChar char="•"/>
            </a:pPr>
            <a:r>
              <a:rPr lang="ru" sz="1400" dirty="0">
                <a:solidFill>
                  <a:schemeClr val="tx1"/>
                </a:solidFill>
              </a:rPr>
              <a:t>Value-based алгоритм для решения задачи в дискретной среде</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Policy-based алгоритм для решения задач с бесконечной областью действий</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Мультиагентную систему</a:t>
            </a:r>
            <a:endParaRPr sz="1400" dirty="0">
              <a:solidFill>
                <a:schemeClr val="tx1"/>
              </a:solidFill>
            </a:endParaRPr>
          </a:p>
          <a:p>
            <a:pPr marL="914400" lvl="1" indent="-314960" algn="l" rtl="0">
              <a:spcBef>
                <a:spcPts val="0"/>
              </a:spcBef>
              <a:spcAft>
                <a:spcPts val="600"/>
              </a:spcAft>
              <a:buSzPct val="100000"/>
              <a:buAutoNum type="alphaLcParenR"/>
            </a:pPr>
            <a:r>
              <a:rPr lang="ru" sz="1600" dirty="0"/>
              <a:t>Создадите финальный проект лично или коллективно с одногрупниками</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sp>
        <p:nvSpPr>
          <p:cNvPr id="294" name="Google Shape;294;p46"/>
          <p:cNvSpPr txBox="1"/>
          <p:nvPr/>
        </p:nvSpPr>
        <p:spPr>
          <a:xfrm>
            <a:off x="473250" y="1823599"/>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a:solidFill>
                  <a:schemeClr val="dk1"/>
                </a:solidFill>
                <a:latin typeface="Roboto"/>
                <a:ea typeface="Roboto"/>
                <a:cs typeface="Roboto"/>
                <a:sym typeface="Roboto"/>
              </a:rPr>
              <a:t>Вебинары</a:t>
            </a:r>
            <a:endParaRPr sz="1300" b="1">
              <a:solidFill>
                <a:schemeClr val="dk1"/>
              </a:solidFill>
              <a:latin typeface="Roboto"/>
              <a:ea typeface="Roboto"/>
              <a:cs typeface="Roboto"/>
              <a:sym typeface="Roboto"/>
            </a:endParaRPr>
          </a:p>
          <a:p>
            <a:pPr marL="0" lvl="0" indent="0" algn="l" rtl="0">
              <a:spcBef>
                <a:spcPts val="0"/>
              </a:spcBef>
              <a:spcAft>
                <a:spcPts val="0"/>
              </a:spcAft>
              <a:buNone/>
            </a:pPr>
            <a:endParaRPr sz="1300" b="1">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a:solidFill>
                  <a:schemeClr val="dk1"/>
                </a:solidFill>
                <a:latin typeface="Roboto"/>
                <a:ea typeface="Roboto"/>
                <a:cs typeface="Roboto"/>
                <a:sym typeface="Roboto"/>
              </a:rPr>
              <a:t>Вторник, четверг, 20:00.</a:t>
            </a:r>
            <a:endParaRPr sz="1300" b="1">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(запись и 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выкладывают, как правило,</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на следующий день после</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a:latin typeface="Roboto"/>
                <a:ea typeface="Roboto"/>
                <a:cs typeface="Roboto"/>
                <a:sym typeface="Roboto"/>
              </a:rPr>
              <a:t>вебинара)</a:t>
            </a:r>
            <a:endParaRPr sz="13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295" name="Google Shape;295;p46"/>
          <p:cNvSpPr txBox="1"/>
          <p:nvPr/>
        </p:nvSpPr>
        <p:spPr>
          <a:xfrm>
            <a:off x="3456338" y="2528549"/>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Домашние задания</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r>
              <a:rPr lang="ru" sz="1300" b="1" dirty="0">
                <a:latin typeface="Roboto"/>
                <a:ea typeface="Roboto"/>
                <a:cs typeface="Roboto"/>
                <a:sym typeface="Roboto"/>
              </a:rPr>
              <a:t>1 дз в неделю.</a:t>
            </a:r>
            <a:endParaRPr sz="1300" b="1"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Дедлайна нет, кроме окончания курса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Типовой срок проверки:</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2-3 дня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6" name="Google Shape;296;p46"/>
          <p:cNvSpPr txBox="1"/>
          <p:nvPr/>
        </p:nvSpPr>
        <p:spPr>
          <a:xfrm>
            <a:off x="6330300" y="3427376"/>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Чат в телеграм</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latin typeface="Roboto"/>
                <a:ea typeface="Roboto"/>
                <a:cs typeface="Roboto"/>
                <a:sym typeface="Roboto"/>
              </a:rPr>
              <a:t>Задавайте вопросы</a:t>
            </a:r>
            <a:r>
              <a:rPr lang="ru" sz="1300" dirty="0">
                <a:latin typeface="Roboto"/>
                <a:ea typeface="Roboto"/>
                <a:cs typeface="Roboto"/>
                <a:sym typeface="Roboto"/>
              </a:rPr>
              <a:t>, обменивайтесь инсайтами. </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Наш чат – это </a:t>
            </a:r>
            <a:br>
              <a:rPr lang="ru" sz="1300" dirty="0">
                <a:latin typeface="Roboto"/>
                <a:ea typeface="Roboto"/>
                <a:cs typeface="Roboto"/>
                <a:sym typeface="Roboto"/>
              </a:rPr>
            </a:br>
            <a:r>
              <a:rPr lang="ru" sz="1300" dirty="0">
                <a:solidFill>
                  <a:schemeClr val="dk1"/>
                </a:solidFill>
                <a:latin typeface="Roboto"/>
                <a:ea typeface="Roboto"/>
                <a:cs typeface="Roboto"/>
                <a:sym typeface="Roboto"/>
              </a:rPr>
              <a:t>#</a:t>
            </a:r>
            <a:r>
              <a:rPr lang="ru" sz="1300" b="1" dirty="0">
                <a:solidFill>
                  <a:schemeClr val="dk1"/>
                </a:solidFill>
                <a:latin typeface="Roboto"/>
                <a:ea typeface="Roboto"/>
                <a:cs typeface="Roboto"/>
                <a:sym typeface="Roboto"/>
              </a:rPr>
              <a:t>OTUS RL-2023-</a:t>
            </a:r>
            <a:r>
              <a:rPr lang="en-US" sz="1300" b="1" dirty="0">
                <a:solidFill>
                  <a:schemeClr val="dk1"/>
                </a:solidFill>
                <a:latin typeface="Roboto"/>
                <a:ea typeface="Roboto"/>
                <a:cs typeface="Roboto"/>
                <a:sym typeface="Roboto"/>
              </a:rPr>
              <a:t>1</a:t>
            </a:r>
            <a:r>
              <a:rPr lang="ru" sz="1300" b="1" dirty="0">
                <a:solidFill>
                  <a:schemeClr val="dk1"/>
                </a:solidFill>
                <a:latin typeface="Roboto"/>
                <a:ea typeface="Roboto"/>
                <a:cs typeface="Roboto"/>
                <a:sym typeface="Roboto"/>
              </a:rPr>
              <a:t>0</a:t>
            </a:r>
            <a:endParaRPr sz="1300" b="1" dirty="0">
              <a:latin typeface="Roboto"/>
              <a:ea typeface="Roboto"/>
              <a:cs typeface="Roboto"/>
              <a:sym typeface="Roboto"/>
            </a:endParaRPr>
          </a:p>
        </p:txBody>
      </p:sp>
      <p:pic>
        <p:nvPicPr>
          <p:cNvPr id="297" name="Google Shape;297;p46"/>
          <p:cNvPicPr preferRelativeResize="0"/>
          <p:nvPr/>
        </p:nvPicPr>
        <p:blipFill rotWithShape="1">
          <a:blip r:embed="rId3">
            <a:alphaModFix/>
          </a:blip>
          <a:srcRect/>
          <a:stretch/>
        </p:blipFill>
        <p:spPr>
          <a:xfrm>
            <a:off x="3560462" y="1823599"/>
            <a:ext cx="615971" cy="615950"/>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571525" y="1118649"/>
            <a:ext cx="615971" cy="615950"/>
          </a:xfrm>
          <a:prstGeom prst="rect">
            <a:avLst/>
          </a:prstGeom>
          <a:noFill/>
          <a:ln>
            <a:noFill/>
          </a:ln>
        </p:spPr>
      </p:pic>
      <p:pic>
        <p:nvPicPr>
          <p:cNvPr id="9" name="Google Shape;620;p84">
            <a:extLst>
              <a:ext uri="{FF2B5EF4-FFF2-40B4-BE49-F238E27FC236}">
                <a16:creationId xmlns:a16="http://schemas.microsoft.com/office/drawing/2014/main" id="{5562D981-7D92-094F-B4B3-4553D9575A71}"/>
              </a:ext>
            </a:extLst>
          </p:cNvPr>
          <p:cNvPicPr preferRelativeResize="0"/>
          <p:nvPr/>
        </p:nvPicPr>
        <p:blipFill rotWithShape="1">
          <a:blip r:embed="rId5">
            <a:alphaModFix/>
          </a:blip>
          <a:srcRect/>
          <a:stretch/>
        </p:blipFill>
        <p:spPr>
          <a:xfrm>
            <a:off x="6407625" y="2717656"/>
            <a:ext cx="620721" cy="620720"/>
          </a:xfrm>
          <a:prstGeom prst="rect">
            <a:avLst/>
          </a:prstGeom>
          <a:noFill/>
          <a:ln>
            <a:noFill/>
          </a:ln>
        </p:spPr>
      </p:pic>
      <p:pic>
        <p:nvPicPr>
          <p:cNvPr id="3" name="Picture 2">
            <a:extLst>
              <a:ext uri="{FF2B5EF4-FFF2-40B4-BE49-F238E27FC236}">
                <a16:creationId xmlns:a16="http://schemas.microsoft.com/office/drawing/2014/main" id="{6E037FC6-7D11-294F-92A7-A14EC27D02D8}"/>
              </a:ext>
            </a:extLst>
          </p:cNvPr>
          <p:cNvPicPr>
            <a:picLocks noChangeAspect="1"/>
          </p:cNvPicPr>
          <p:nvPr/>
        </p:nvPicPr>
        <p:blipFill>
          <a:blip r:embed="rId6"/>
          <a:stretch>
            <a:fillRect/>
          </a:stretch>
        </p:blipFill>
        <p:spPr>
          <a:xfrm>
            <a:off x="5450801" y="284257"/>
            <a:ext cx="3309499" cy="1985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pic>
        <p:nvPicPr>
          <p:cNvPr id="305" name="Google Shape;305;p47"/>
          <p:cNvPicPr preferRelativeResize="0"/>
          <p:nvPr/>
        </p:nvPicPr>
        <p:blipFill rotWithShape="1">
          <a:blip r:embed="rId3">
            <a:alphaModFix/>
          </a:blip>
          <a:srcRect/>
          <a:stretch/>
        </p:blipFill>
        <p:spPr>
          <a:xfrm>
            <a:off x="589641" y="1443384"/>
            <a:ext cx="659225" cy="659200"/>
          </a:xfrm>
          <a:prstGeom prst="rect">
            <a:avLst/>
          </a:prstGeom>
          <a:noFill/>
          <a:ln>
            <a:noFill/>
          </a:ln>
        </p:spPr>
      </p:pic>
      <p:sp>
        <p:nvSpPr>
          <p:cNvPr id="306" name="Google Shape;306;p47"/>
          <p:cNvSpPr txBox="1"/>
          <p:nvPr/>
        </p:nvSpPr>
        <p:spPr>
          <a:xfrm>
            <a:off x="1407466" y="1426624"/>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dirty="0">
                <a:solidFill>
                  <a:srgbClr val="212121"/>
                </a:solidFill>
                <a:latin typeface="Roboto"/>
                <a:ea typeface="Roboto"/>
                <a:cs typeface="Roboto"/>
                <a:sym typeface="Roboto"/>
              </a:rPr>
              <a:t>Всегда рады вашим конструктивным отзывам :)</a:t>
            </a:r>
            <a:endParaRPr sz="1500" dirty="0">
              <a:solidFill>
                <a:srgbClr val="212121"/>
              </a:solidFill>
              <a:latin typeface="Roboto"/>
              <a:ea typeface="Roboto"/>
              <a:cs typeface="Roboto"/>
              <a:sym typeface="Roboto"/>
            </a:endParaRPr>
          </a:p>
        </p:txBody>
      </p:sp>
      <p:pic>
        <p:nvPicPr>
          <p:cNvPr id="3" name="Picture 2">
            <a:extLst>
              <a:ext uri="{FF2B5EF4-FFF2-40B4-BE49-F238E27FC236}">
                <a16:creationId xmlns:a16="http://schemas.microsoft.com/office/drawing/2014/main" id="{F1C5884A-5CCF-3645-B08C-60BDE6085841}"/>
              </a:ext>
            </a:extLst>
          </p:cNvPr>
          <p:cNvPicPr>
            <a:picLocks noChangeAspect="1"/>
          </p:cNvPicPr>
          <p:nvPr/>
        </p:nvPicPr>
        <p:blipFill>
          <a:blip r:embed="rId4"/>
          <a:stretch>
            <a:fillRect/>
          </a:stretch>
        </p:blipFill>
        <p:spPr>
          <a:xfrm>
            <a:off x="4733731" y="0"/>
            <a:ext cx="4410269" cy="2680405"/>
          </a:xfrm>
          <a:prstGeom prst="rect">
            <a:avLst/>
          </a:prstGeom>
        </p:spPr>
      </p:pic>
      <p:sp>
        <p:nvSpPr>
          <p:cNvPr id="304" name="Google Shape;304;p47"/>
          <p:cNvSpPr txBox="1">
            <a:spLocks noGrp="1"/>
          </p:cNvSpPr>
          <p:nvPr>
            <p:ph type="body" idx="1"/>
          </p:nvPr>
        </p:nvSpPr>
        <p:spPr>
          <a:xfrm>
            <a:off x="2867429" y="3069713"/>
            <a:ext cx="5623429" cy="1241289"/>
          </a:xfrm>
          <a:prstGeom prst="rect">
            <a:avLst/>
          </a:prstGeom>
        </p:spPr>
        <p:txBody>
          <a:bodyPr spcFirstLastPara="1" wrap="square" lIns="91425" tIns="91425" rIns="91425" bIns="91425" anchor="t" anchorCtr="0">
            <a:normAutofit/>
          </a:bodyPr>
          <a:lstStyle/>
          <a:p>
            <a:pPr marL="0" lvl="0" indent="0" algn="l" rtl="0">
              <a:lnSpc>
                <a:spcPct val="100000"/>
              </a:lnSpc>
              <a:spcBef>
                <a:spcPts val="300"/>
              </a:spcBef>
              <a:spcAft>
                <a:spcPts val="0"/>
              </a:spcAft>
              <a:buSzPts val="1018"/>
              <a:buNone/>
            </a:pPr>
            <a:r>
              <a:rPr lang="ru" sz="1700" dirty="0"/>
              <a:t>Вебинары во многом адаптивны.</a:t>
            </a:r>
            <a:endParaRPr sz="1700" dirty="0"/>
          </a:p>
          <a:p>
            <a:pPr marL="0" lvl="0" indent="0" algn="l" rtl="0">
              <a:lnSpc>
                <a:spcPct val="100000"/>
              </a:lnSpc>
              <a:spcBef>
                <a:spcPts val="300"/>
              </a:spcBef>
              <a:spcAft>
                <a:spcPts val="0"/>
              </a:spcAft>
              <a:buSzPts val="1018"/>
              <a:buNone/>
            </a:pPr>
            <a:r>
              <a:rPr lang="ru" sz="1700" dirty="0"/>
              <a:t>Мы следим за результатами опросов, </a:t>
            </a:r>
            <a:br>
              <a:rPr lang="en-US" sz="1700" dirty="0"/>
            </a:br>
            <a:r>
              <a:rPr lang="ru" sz="1700" dirty="0"/>
              <a:t>обсуждениями в телеграм и ДЗ.</a:t>
            </a:r>
            <a:endParaRPr sz="1700" dirty="0">
              <a:solidFill>
                <a:srgbClr val="02418B"/>
              </a:solidFill>
            </a:endParaRPr>
          </a:p>
        </p:txBody>
      </p:sp>
      <p:pic>
        <p:nvPicPr>
          <p:cNvPr id="5" name="Picture 4">
            <a:extLst>
              <a:ext uri="{FF2B5EF4-FFF2-40B4-BE49-F238E27FC236}">
                <a16:creationId xmlns:a16="http://schemas.microsoft.com/office/drawing/2014/main" id="{21D42AF3-22C6-EE46-AEE6-39D4D7287826}"/>
              </a:ext>
            </a:extLst>
          </p:cNvPr>
          <p:cNvPicPr>
            <a:picLocks noChangeAspect="1"/>
          </p:cNvPicPr>
          <p:nvPr/>
        </p:nvPicPr>
        <p:blipFill>
          <a:blip r:embed="rId5"/>
          <a:stretch>
            <a:fillRect/>
          </a:stretch>
        </p:blipFill>
        <p:spPr>
          <a:xfrm>
            <a:off x="500550" y="3069713"/>
            <a:ext cx="2103971" cy="1402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Старайтесь полученные знания применять на практике</a:t>
            </a:r>
            <a:endParaRPr sz="1500" dirty="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Задавайте вопросы,</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так материал лучше усваивается</a:t>
            </a:r>
            <a:endParaRPr sz="1500" dirty="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pic>
        <p:nvPicPr>
          <p:cNvPr id="11" name="Google Shape;528;p82">
            <a:extLst>
              <a:ext uri="{FF2B5EF4-FFF2-40B4-BE49-F238E27FC236}">
                <a16:creationId xmlns:a16="http://schemas.microsoft.com/office/drawing/2014/main" id="{9B72F30F-3B58-D143-A213-DD3E96EA32EE}"/>
              </a:ext>
            </a:extLst>
          </p:cNvPr>
          <p:cNvPicPr preferRelativeResize="0"/>
          <p:nvPr/>
        </p:nvPicPr>
        <p:blipFill rotWithShape="1">
          <a:blip r:embed="rId7">
            <a:alphaModFix/>
          </a:blip>
          <a:srcRect/>
          <a:stretch/>
        </p:blipFill>
        <p:spPr>
          <a:xfrm>
            <a:off x="581326" y="4063208"/>
            <a:ext cx="620721" cy="620719"/>
          </a:xfrm>
          <a:prstGeom prst="rect">
            <a:avLst/>
          </a:prstGeom>
          <a:noFill/>
          <a:ln>
            <a:noFill/>
          </a:ln>
        </p:spPr>
      </p:pic>
      <p:sp>
        <p:nvSpPr>
          <p:cNvPr id="12" name="Google Shape;315;p48">
            <a:extLst>
              <a:ext uri="{FF2B5EF4-FFF2-40B4-BE49-F238E27FC236}">
                <a16:creationId xmlns:a16="http://schemas.microsoft.com/office/drawing/2014/main" id="{3710700A-5549-2A44-9448-5A7C88143B28}"/>
              </a:ext>
            </a:extLst>
          </p:cNvPr>
          <p:cNvSpPr txBox="1"/>
          <p:nvPr/>
        </p:nvSpPr>
        <p:spPr>
          <a:xfrm>
            <a:off x="1335850" y="4050417"/>
            <a:ext cx="2696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Обсуждайте материал и задачи в учебной группе</a:t>
            </a:r>
            <a:endParaRPr sz="1500" dirty="0">
              <a:latin typeface="Roboto"/>
              <a:ea typeface="Roboto"/>
              <a:cs typeface="Roboto"/>
              <a:sym typeface="Roboto"/>
            </a:endParaRPr>
          </a:p>
        </p:txBody>
      </p:sp>
      <p:sp>
        <p:nvSpPr>
          <p:cNvPr id="14" name="Google Shape;315;p48">
            <a:extLst>
              <a:ext uri="{FF2B5EF4-FFF2-40B4-BE49-F238E27FC236}">
                <a16:creationId xmlns:a16="http://schemas.microsoft.com/office/drawing/2014/main" id="{EBFFF96E-7B34-C349-9457-E798C5B0E3A8}"/>
              </a:ext>
            </a:extLst>
          </p:cNvPr>
          <p:cNvSpPr txBox="1"/>
          <p:nvPr/>
        </p:nvSpPr>
        <p:spPr>
          <a:xfrm>
            <a:off x="5320304" y="3935643"/>
            <a:ext cx="26961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Объединяйтесь в группе и выполняйте проект совместно</a:t>
            </a:r>
            <a:endParaRPr sz="1500" dirty="0">
              <a:latin typeface="Roboto"/>
              <a:ea typeface="Roboto"/>
              <a:cs typeface="Roboto"/>
              <a:sym typeface="Roboto"/>
            </a:endParaRPr>
          </a:p>
        </p:txBody>
      </p:sp>
      <p:pic>
        <p:nvPicPr>
          <p:cNvPr id="15" name="Google Shape;529;p82">
            <a:extLst>
              <a:ext uri="{FF2B5EF4-FFF2-40B4-BE49-F238E27FC236}">
                <a16:creationId xmlns:a16="http://schemas.microsoft.com/office/drawing/2014/main" id="{168A1E11-4256-D34E-949D-6A179F63365F}"/>
              </a:ext>
            </a:extLst>
          </p:cNvPr>
          <p:cNvPicPr preferRelativeResize="0"/>
          <p:nvPr/>
        </p:nvPicPr>
        <p:blipFill rotWithShape="1">
          <a:blip r:embed="rId8">
            <a:alphaModFix/>
          </a:blip>
          <a:srcRect/>
          <a:stretch/>
        </p:blipFill>
        <p:spPr>
          <a:xfrm>
            <a:off x="4523405" y="4061666"/>
            <a:ext cx="620721" cy="620719"/>
          </a:xfrm>
          <a:prstGeom prst="rect">
            <a:avLst/>
          </a:prstGeom>
          <a:noFill/>
          <a:ln>
            <a:noFill/>
          </a:ln>
        </p:spPr>
      </p:pic>
      <p:pic>
        <p:nvPicPr>
          <p:cNvPr id="16" name="Google Shape;536;p82">
            <a:extLst>
              <a:ext uri="{FF2B5EF4-FFF2-40B4-BE49-F238E27FC236}">
                <a16:creationId xmlns:a16="http://schemas.microsoft.com/office/drawing/2014/main" id="{40687EF5-FE60-4C4B-976A-9A5EC65CEA2C}"/>
              </a:ext>
            </a:extLst>
          </p:cNvPr>
          <p:cNvPicPr preferRelativeResize="0"/>
          <p:nvPr/>
        </p:nvPicPr>
        <p:blipFill rotWithShape="1">
          <a:blip r:embed="rId9">
            <a:alphaModFix/>
          </a:blip>
          <a:srcRect/>
          <a:stretch/>
        </p:blipFill>
        <p:spPr>
          <a:xfrm>
            <a:off x="4479098" y="548100"/>
            <a:ext cx="620721" cy="620719"/>
          </a:xfrm>
          <a:prstGeom prst="rect">
            <a:avLst/>
          </a:prstGeom>
          <a:noFill/>
          <a:ln>
            <a:noFill/>
          </a:ln>
        </p:spPr>
      </p:pic>
      <p:sp>
        <p:nvSpPr>
          <p:cNvPr id="17" name="Google Shape;314;p48">
            <a:extLst>
              <a:ext uri="{FF2B5EF4-FFF2-40B4-BE49-F238E27FC236}">
                <a16:creationId xmlns:a16="http://schemas.microsoft.com/office/drawing/2014/main" id="{5BDE2274-394D-7843-AC27-FBB1365306E2}"/>
              </a:ext>
            </a:extLst>
          </p:cNvPr>
          <p:cNvSpPr txBox="1"/>
          <p:nvPr/>
        </p:nvSpPr>
        <p:spPr>
          <a:xfrm>
            <a:off x="5444984" y="555424"/>
            <a:ext cx="3231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Определитесь зачем оно вам? Зачем вы пришли на курс?</a:t>
            </a:r>
            <a:endParaRPr sz="15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406893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dirty="0">
                <a:solidFill>
                  <a:srgbClr val="FF9900"/>
                </a:solidFill>
                <a:latin typeface="Roboto"/>
                <a:ea typeface="Roboto"/>
                <a:cs typeface="Roboto"/>
                <a:sym typeface="Roboto"/>
              </a:rPr>
              <a:t>Это нормально :)</a:t>
            </a:r>
            <a:endParaRPr sz="1700" dirty="0">
              <a:solidFill>
                <a:srgbClr val="FF9900"/>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dirty="0"/>
              <a:t>Приготовьтесь к волнообразной реакции</a:t>
            </a:r>
            <a:endParaRPr sz="1700" dirty="0"/>
          </a:p>
          <a:p>
            <a:pPr marL="0" lvl="0" indent="0" algn="l" rtl="0">
              <a:spcBef>
                <a:spcPts val="300"/>
              </a:spcBef>
              <a:spcAft>
                <a:spcPts val="0"/>
              </a:spcAft>
              <a:buClr>
                <a:schemeClr val="dk1"/>
              </a:buClr>
              <a:buSzPts val="1100"/>
              <a:buFont typeface="Arial"/>
              <a:buNone/>
            </a:pPr>
            <a:r>
              <a:rPr lang="ru" sz="1700" dirty="0"/>
              <a:t>от «ух ты как интересно», до «куда я попал?»</a:t>
            </a:r>
            <a:endParaRPr sz="1700" dirty="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pic>
        <p:nvPicPr>
          <p:cNvPr id="8" name="Google Shape;568;p83">
            <a:extLst>
              <a:ext uri="{FF2B5EF4-FFF2-40B4-BE49-F238E27FC236}">
                <a16:creationId xmlns:a16="http://schemas.microsoft.com/office/drawing/2014/main" id="{03D10E4A-0F6D-284F-9271-E59F0F2269D8}"/>
              </a:ext>
            </a:extLst>
          </p:cNvPr>
          <p:cNvPicPr preferRelativeResize="0"/>
          <p:nvPr/>
        </p:nvPicPr>
        <p:blipFill rotWithShape="1">
          <a:blip r:embed="rId3">
            <a:alphaModFix/>
          </a:blip>
          <a:srcRect/>
          <a:stretch/>
        </p:blipFill>
        <p:spPr>
          <a:xfrm>
            <a:off x="500550" y="3087932"/>
            <a:ext cx="621000" cy="621000"/>
          </a:xfrm>
          <a:prstGeom prst="rect">
            <a:avLst/>
          </a:prstGeom>
          <a:noFill/>
          <a:ln>
            <a:noFill/>
          </a:ln>
        </p:spPr>
      </p:pic>
      <p:sp>
        <p:nvSpPr>
          <p:cNvPr id="9" name="Google Shape;328;p49">
            <a:extLst>
              <a:ext uri="{FF2B5EF4-FFF2-40B4-BE49-F238E27FC236}">
                <a16:creationId xmlns:a16="http://schemas.microsoft.com/office/drawing/2014/main" id="{896CE022-B61E-1448-8B4F-F78902B8FF50}"/>
              </a:ext>
            </a:extLst>
          </p:cNvPr>
          <p:cNvSpPr txBox="1">
            <a:spLocks/>
          </p:cNvSpPr>
          <p:nvPr/>
        </p:nvSpPr>
        <p:spPr>
          <a:xfrm>
            <a:off x="1139250" y="2924358"/>
            <a:ext cx="3883200" cy="10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1pPr>
            <a:lvl2pPr marL="914400" marR="0" lvl="1" indent="-311150" algn="l" rtl="0">
              <a:lnSpc>
                <a:spcPct val="120000"/>
              </a:lnSpc>
              <a:spcBef>
                <a:spcPts val="300"/>
              </a:spcBef>
              <a:spcAft>
                <a:spcPts val="0"/>
              </a:spcAft>
              <a:buClr>
                <a:schemeClr val="dk1"/>
              </a:buClr>
              <a:buSzPts val="1300"/>
              <a:buFont typeface="Roboto"/>
              <a:buChar char="○"/>
              <a:defRPr sz="13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1100"/>
              <a:buFont typeface="Arial"/>
              <a:buNone/>
            </a:pPr>
            <a:r>
              <a:rPr lang="ru-RU" sz="1400" dirty="0"/>
              <a:t>Первые уроки позволяют адаптироваться и «влиться» в процесс и могут показаться вам слишком простыми, особенно если вы имеете опыт разработки</a:t>
            </a:r>
          </a:p>
        </p:txBody>
      </p:sp>
      <p:pic>
        <p:nvPicPr>
          <p:cNvPr id="5" name="Picture 4">
            <a:extLst>
              <a:ext uri="{FF2B5EF4-FFF2-40B4-BE49-F238E27FC236}">
                <a16:creationId xmlns:a16="http://schemas.microsoft.com/office/drawing/2014/main" id="{F473469C-DD28-E24C-B2D1-EEFD70B0533D}"/>
              </a:ext>
            </a:extLst>
          </p:cNvPr>
          <p:cNvPicPr>
            <a:picLocks noChangeAspect="1"/>
          </p:cNvPicPr>
          <p:nvPr/>
        </p:nvPicPr>
        <p:blipFill>
          <a:blip r:embed="rId4"/>
          <a:stretch>
            <a:fillRect/>
          </a:stretch>
        </p:blipFill>
        <p:spPr>
          <a:xfrm>
            <a:off x="5213850" y="1170122"/>
            <a:ext cx="3657600" cy="28225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lang="ru-RU" sz="1300" dirty="0">
              <a:latin typeface="Roboto"/>
              <a:ea typeface="Roboto"/>
              <a:cs typeface="Roboto"/>
              <a:sym typeface="Roboto"/>
            </a:endParaRPr>
          </a:p>
        </p:txBody>
      </p:sp>
      <p:sp>
        <p:nvSpPr>
          <p:cNvPr id="338" name="Google Shape;338;p50"/>
          <p:cNvSpPr txBox="1"/>
          <p:nvPr/>
        </p:nvSpPr>
        <p:spPr>
          <a:xfrm>
            <a:off x="1993125" y="2512846"/>
            <a:ext cx="6825300" cy="11048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будем</a:t>
            </a:r>
            <a:r>
              <a:rPr lang="en-US" sz="1300" b="1" dirty="0">
                <a:solidFill>
                  <a:schemeClr val="dk1"/>
                </a:solidFill>
                <a:latin typeface="Roboto"/>
                <a:ea typeface="Roboto"/>
                <a:cs typeface="Roboto"/>
                <a:sym typeface="Roboto"/>
              </a:rPr>
              <a:t> </a:t>
            </a:r>
            <a:r>
              <a:rPr lang="ru" sz="1300" b="1" dirty="0">
                <a:solidFill>
                  <a:schemeClr val="dk1"/>
                </a:solidFill>
                <a:latin typeface="Roboto"/>
                <a:ea typeface="Roboto"/>
                <a:cs typeface="Roboto"/>
                <a:sym typeface="Roboto"/>
              </a:rPr>
              <a:t>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lang="en-US" sz="1300" dirty="0">
              <a:solidFill>
                <a:schemeClr val="dk1"/>
              </a:solidFill>
              <a:latin typeface="Roboto"/>
              <a:ea typeface="Roboto"/>
              <a:cs typeface="Roboto"/>
              <a:sym typeface="Roboto"/>
            </a:endParaRPr>
          </a:p>
          <a:p>
            <a:pPr marL="457200" indent="-311150">
              <a:lnSpc>
                <a:spcPct val="115000"/>
              </a:lnSpc>
              <a:buClr>
                <a:schemeClr val="dk1"/>
              </a:buClr>
              <a:buSzPts val="1300"/>
              <a:buFont typeface="Roboto"/>
              <a:buChar char="-"/>
            </a:pPr>
            <a:r>
              <a:rPr lang="en-US" sz="1300" dirty="0">
                <a:latin typeface="Roboto"/>
                <a:ea typeface="Roboto"/>
                <a:cs typeface="Roboto"/>
                <a:sym typeface="Roboto"/>
              </a:rPr>
              <a:t>Jupyter notebook / </a:t>
            </a:r>
            <a:r>
              <a:rPr lang="en-US" sz="1300" dirty="0" err="1">
                <a:latin typeface="Roboto"/>
                <a:ea typeface="Roboto"/>
                <a:cs typeface="Roboto"/>
                <a:sym typeface="Roboto"/>
              </a:rPr>
              <a:t>VSCode</a:t>
            </a:r>
            <a:r>
              <a:rPr lang="en-US" sz="1300" dirty="0">
                <a:latin typeface="Roboto"/>
                <a:ea typeface="Roboto"/>
                <a:cs typeface="Roboto"/>
                <a:sym typeface="Roboto"/>
              </a:rPr>
              <a:t> / PyCharm</a:t>
            </a: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56" name="Google Shape;356;p53"/>
          <p:cNvSpPr txBox="1"/>
          <p:nvPr/>
        </p:nvSpPr>
        <p:spPr>
          <a:xfrm>
            <a:off x="500550" y="1369325"/>
            <a:ext cx="3413400" cy="3130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30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b="1"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действуя в </a:t>
            </a:r>
            <a:r>
              <a:rPr lang="ru" sz="1350" b="1" i="1" u="sng" dirty="0">
                <a:solidFill>
                  <a:srgbClr val="000000"/>
                </a:solidFill>
                <a:latin typeface="Roboto"/>
                <a:ea typeface="Roboto"/>
                <a:cs typeface="Roboto"/>
                <a:sym typeface="Roboto"/>
              </a:rPr>
              <a:t>некоторой среде</a:t>
            </a:r>
            <a:r>
              <a:rPr lang="ru-RU" sz="1350" dirty="0">
                <a:latin typeface="Roboto"/>
                <a:ea typeface="Roboto"/>
                <a:cs typeface="Roboto"/>
                <a:sym typeface="Roboto"/>
              </a:rPr>
              <a:t>, </a:t>
            </a:r>
            <a:r>
              <a:rPr lang="ru" sz="1350" b="1" i="1" u="sng" dirty="0">
                <a:solidFill>
                  <a:srgbClr val="000000"/>
                </a:solidFill>
                <a:latin typeface="Roboto"/>
                <a:ea typeface="Roboto"/>
                <a:cs typeface="Roboto"/>
                <a:sym typeface="Roboto"/>
              </a:rPr>
              <a:t>принимая решения</a:t>
            </a:r>
            <a:r>
              <a:rPr lang="ru" sz="1350" b="1" dirty="0">
                <a:solidFill>
                  <a:srgbClr val="000000"/>
                </a:solidFill>
                <a:latin typeface="Roboto"/>
                <a:ea typeface="Roboto"/>
                <a:cs typeface="Roboto"/>
                <a:sym typeface="Roboto"/>
              </a:rPr>
              <a:t> </a:t>
            </a:r>
            <a:r>
              <a:rPr lang="ru" sz="1350" dirty="0">
                <a:solidFill>
                  <a:srgbClr val="000000"/>
                </a:solidFill>
                <a:latin typeface="Roboto"/>
                <a:ea typeface="Roboto"/>
                <a:cs typeface="Roboto"/>
                <a:sym typeface="Roboto"/>
              </a:rPr>
              <a:t>и</a:t>
            </a:r>
            <a:r>
              <a:rPr lang="ru" sz="1350" b="1" dirty="0">
                <a:solidFill>
                  <a:srgbClr val="000000"/>
                </a:solidFill>
                <a:latin typeface="Roboto"/>
                <a:ea typeface="Roboto"/>
                <a:cs typeface="Roboto"/>
                <a:sym typeface="Roboto"/>
              </a:rPr>
              <a:t> </a:t>
            </a:r>
            <a:r>
              <a:rPr lang="ru" sz="1350" dirty="0">
                <a:solidFill>
                  <a:srgbClr val="000000"/>
                </a:solidFill>
                <a:latin typeface="Roboto"/>
                <a:ea typeface="Roboto"/>
                <a:cs typeface="Roboto"/>
                <a:sym typeface="Roboto"/>
              </a:rPr>
              <a:t>получая награду и штрафы с целью </a:t>
            </a:r>
            <a:r>
              <a:rPr lang="ru" sz="1350" b="1" i="1" u="sng" dirty="0">
                <a:solidFill>
                  <a:srgbClr val="000000"/>
                </a:solidFill>
                <a:latin typeface="Roboto"/>
                <a:ea typeface="Roboto"/>
                <a:cs typeface="Roboto"/>
                <a:sym typeface="Roboto"/>
              </a:rPr>
              <a:t>максимизировать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57" name="Google Shape;357;p53"/>
          <p:cNvPicPr preferRelativeResize="0"/>
          <p:nvPr/>
        </p:nvPicPr>
        <p:blipFill>
          <a:blip r:embed="rId3">
            <a:alphaModFix/>
          </a:blip>
          <a:stretch>
            <a:fillRect/>
          </a:stretch>
        </p:blipFill>
        <p:spPr>
          <a:xfrm>
            <a:off x="3913950" y="1218600"/>
            <a:ext cx="5150700" cy="3043589"/>
          </a:xfrm>
          <a:prstGeom prst="rect">
            <a:avLst/>
          </a:prstGeom>
          <a:noFill/>
          <a:ln>
            <a:noFill/>
          </a:ln>
        </p:spPr>
      </p:pic>
      <p:sp>
        <p:nvSpPr>
          <p:cNvPr id="358" name="Google Shape;358;p53"/>
          <p:cNvSpPr txBox="1"/>
          <p:nvPr/>
        </p:nvSpPr>
        <p:spPr>
          <a:xfrm>
            <a:off x="3913950" y="4370325"/>
            <a:ext cx="51507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300"/>
              </a:spcBef>
              <a:spcAft>
                <a:spcPts val="0"/>
              </a:spcAft>
              <a:buNone/>
            </a:pPr>
            <a:r>
              <a:rPr lang="ru" sz="1392">
                <a:solidFill>
                  <a:srgbClr val="000000"/>
                </a:solidFill>
                <a:latin typeface="Roboto"/>
                <a:ea typeface="Roboto"/>
                <a:cs typeface="Roboto"/>
                <a:sym typeface="Roboto"/>
              </a:rPr>
              <a:t>Источник: https://ai.googleblog.com/2021/02/mastering-atari-with-discrete-world.html</a:t>
            </a:r>
            <a:endParaRPr sz="1392">
              <a:solidFill>
                <a:srgbClr val="0000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p:nvPr/>
        </p:nvSpPr>
        <p:spPr>
          <a:xfrm>
            <a:off x="251147" y="3241968"/>
            <a:ext cx="8641705" cy="1615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b="1" dirty="0">
                <a:solidFill>
                  <a:srgbClr val="FF7700"/>
                </a:solidFill>
                <a:latin typeface="Roboto"/>
                <a:ea typeface="Roboto"/>
                <a:cs typeface="Roboto"/>
                <a:sym typeface="Roboto"/>
              </a:rPr>
              <a:t>Обучение с подкреплением</a:t>
            </a:r>
            <a:endParaRPr sz="1200" b="1" dirty="0">
              <a:solidFill>
                <a:srgbClr val="FF7700"/>
              </a:solidFill>
              <a:latin typeface="Roboto"/>
              <a:ea typeface="Roboto"/>
              <a:cs typeface="Roboto"/>
              <a:sym typeface="Roboto"/>
            </a:endParaRPr>
          </a:p>
          <a:p>
            <a:pPr marL="0" lvl="0" indent="0" algn="l" rtl="0">
              <a:spcBef>
                <a:spcPts val="0"/>
              </a:spcBef>
              <a:spcAft>
                <a:spcPts val="0"/>
              </a:spcAft>
              <a:buNone/>
            </a:pPr>
            <a:endParaRPr sz="1200" b="1" dirty="0">
              <a:solidFill>
                <a:srgbClr val="FF7700"/>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взаимодействует со средой методом проб и ошибок, чтобы выработать наиболее оптимальное поведение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для максимизации получаемого вознаграждения.</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своими действиями может влиять на последующие состояния среды и получаемое вознаграждение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(в том числе отложенное).</a:t>
            </a:r>
            <a:endParaRPr sz="1200" dirty="0">
              <a:solidFill>
                <a:schemeClr val="dk1"/>
              </a:solidFill>
              <a:latin typeface="Roboto"/>
              <a:ea typeface="Roboto"/>
              <a:cs typeface="Roboto"/>
              <a:sym typeface="Roboto"/>
            </a:endParaRPr>
          </a:p>
        </p:txBody>
      </p:sp>
      <p:sp>
        <p:nvSpPr>
          <p:cNvPr id="331" name="Google Shape;331;p48"/>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 name="Picture 2">
            <a:extLst>
              <a:ext uri="{FF2B5EF4-FFF2-40B4-BE49-F238E27FC236}">
                <a16:creationId xmlns:a16="http://schemas.microsoft.com/office/drawing/2014/main" id="{03A924AF-833D-D94B-AA07-D19892893FF8}"/>
              </a:ext>
            </a:extLst>
          </p:cNvPr>
          <p:cNvPicPr>
            <a:picLocks noChangeAspect="1"/>
          </p:cNvPicPr>
          <p:nvPr/>
        </p:nvPicPr>
        <p:blipFill>
          <a:blip r:embed="rId3"/>
          <a:stretch>
            <a:fillRect/>
          </a:stretch>
        </p:blipFill>
        <p:spPr>
          <a:xfrm>
            <a:off x="131832" y="1195426"/>
            <a:ext cx="3482225" cy="1953208"/>
          </a:xfrm>
          <a:prstGeom prst="rect">
            <a:avLst/>
          </a:prstGeom>
        </p:spPr>
      </p:pic>
      <p:sp>
        <p:nvSpPr>
          <p:cNvPr id="7" name="TextBox 6">
            <a:extLst>
              <a:ext uri="{FF2B5EF4-FFF2-40B4-BE49-F238E27FC236}">
                <a16:creationId xmlns:a16="http://schemas.microsoft.com/office/drawing/2014/main" id="{8911D4F1-8530-D443-A772-64D4E93E7018}"/>
              </a:ext>
            </a:extLst>
          </p:cNvPr>
          <p:cNvSpPr txBox="1"/>
          <p:nvPr/>
        </p:nvSpPr>
        <p:spPr>
          <a:xfrm>
            <a:off x="3614057" y="1110201"/>
            <a:ext cx="5225142" cy="2123658"/>
          </a:xfrm>
          <a:prstGeom prst="rect">
            <a:avLst/>
          </a:prstGeom>
          <a:noFill/>
        </p:spPr>
        <p:txBody>
          <a:bodyPr wrap="square">
            <a:spAutoFit/>
          </a:bodyPr>
          <a:lstStyle/>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с учителем</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на основе прецедентов (пары стимул-реакция), с целью восстановления / приближения потенциальной функциональной связи между входными и выходными сигналами.</a:t>
            </a:r>
          </a:p>
          <a:p>
            <a:pPr marL="0" lvl="0" indent="0" algn="l" rtl="0">
              <a:spcBef>
                <a:spcPts val="0"/>
              </a:spcBef>
              <a:spcAft>
                <a:spcPts val="0"/>
              </a:spcAft>
              <a:buNone/>
            </a:pPr>
            <a:endParaRPr lang="ru-RU" sz="1200" dirty="0">
              <a:solidFill>
                <a:schemeClr val="dk1"/>
              </a:solidFill>
              <a:latin typeface="Roboto"/>
              <a:ea typeface="Roboto"/>
              <a:cs typeface="Roboto"/>
              <a:sym typeface="Roboto"/>
            </a:endParaRPr>
          </a:p>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без учителя</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с целью обнаружения структуры в некотором пространстве объектов </a:t>
            </a:r>
          </a:p>
          <a:p>
            <a:pPr marL="0" lvl="0" indent="0" algn="l" rtl="0">
              <a:spcBef>
                <a:spcPts val="0"/>
              </a:spcBef>
              <a:spcAft>
                <a:spcPts val="0"/>
              </a:spcAft>
              <a:buNone/>
            </a:pPr>
            <a:r>
              <a:rPr lang="ru-RU" sz="1200" dirty="0">
                <a:solidFill>
                  <a:schemeClr val="dk1"/>
                </a:solidFill>
                <a:latin typeface="Roboto"/>
                <a:ea typeface="Roboto"/>
                <a:cs typeface="Roboto"/>
                <a:sym typeface="Roboto"/>
              </a:rPr>
              <a:t>(внутренние взаимосвязи, зависимости, закономерности).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sz="2400" dirty="0"/>
              <a:t>Введение в обучение с подкреплением</a:t>
            </a:r>
            <a:r>
              <a:rPr lang="ru-RU" dirty="0"/>
              <a:t>.</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1811"/>
            <a:ext cx="5095500" cy="1984839"/>
          </a:xfrm>
          <a:prstGeom prst="rect">
            <a:avLst/>
          </a:prstGeom>
        </p:spPr>
        <p:txBody>
          <a:bodyPr spcFirstLastPara="1" wrap="square" lIns="91425" tIns="91425" rIns="91425" bIns="91425" anchor="t" anchorCtr="0">
            <a:normAutofit fontScale="85000" lnSpcReduction="10000"/>
          </a:bodyPr>
          <a:lstStyle/>
          <a:p>
            <a:pPr marL="0" indent="0"/>
            <a:r>
              <a:rPr lang="ru-RU" sz="1150" b="1" dirty="0"/>
              <a:t>Руководитель курса </a:t>
            </a:r>
            <a:r>
              <a:rPr lang="en-US" sz="1150" b="1" dirty="0"/>
              <a:t>Reinforcement Learning</a:t>
            </a:r>
            <a:endParaRPr lang="ru-RU" sz="1150" b="1" dirty="0"/>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 –</a:t>
            </a:r>
            <a:r>
              <a:rPr lang="en-US" sz="1150" b="1" dirty="0"/>
              <a:t> </a:t>
            </a:r>
            <a:r>
              <a:rPr lang="ru-RU" sz="1150" b="1" dirty="0" err="1"/>
              <a:t>НИИгазэкономика</a:t>
            </a:r>
            <a:endParaRPr sz="1150" b="1"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b="1" dirty="0"/>
              <a:t>+7 (916) 156-07-82 (</a:t>
            </a:r>
            <a:r>
              <a:rPr lang="en-US" sz="1150" b="1" dirty="0" err="1"/>
              <a:t>whatsapp</a:t>
            </a:r>
            <a:r>
              <a:rPr lang="en-US" sz="1150" b="1" dirty="0"/>
              <a:t>)</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sz="1150" b="1" dirty="0"/>
          </a:p>
          <a:p>
            <a:pPr marL="0" marR="0" lvl="0" indent="0" algn="l" rtl="0">
              <a:lnSpc>
                <a:spcPct val="100000"/>
              </a:lnSpc>
              <a:spcBef>
                <a:spcPts val="0"/>
              </a:spcBef>
              <a:spcAft>
                <a:spcPts val="0"/>
              </a:spcAft>
              <a:buNone/>
            </a:pPr>
            <a:endParaRPr sz="1400"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3727302"/>
            <a:ext cx="3413400" cy="110684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3030155"/>
            <a:ext cx="5124250" cy="1882375"/>
          </a:xfrm>
          <a:prstGeom prst="rect">
            <a:avLst/>
          </a:prstGeom>
          <a:noFill/>
          <a:ln>
            <a:noFill/>
          </a:ln>
        </p:spPr>
      </p:pic>
      <p:pic>
        <p:nvPicPr>
          <p:cNvPr id="3" name="Picture 2">
            <a:extLst>
              <a:ext uri="{FF2B5EF4-FFF2-40B4-BE49-F238E27FC236}">
                <a16:creationId xmlns:a16="http://schemas.microsoft.com/office/drawing/2014/main" id="{3330083A-FA26-074C-A116-EF5F9B0F9C3A}"/>
              </a:ext>
            </a:extLst>
          </p:cNvPr>
          <p:cNvPicPr>
            <a:picLocks noChangeAspect="1"/>
          </p:cNvPicPr>
          <p:nvPr/>
        </p:nvPicPr>
        <p:blipFill>
          <a:blip r:embed="rId4"/>
          <a:stretch>
            <a:fillRect/>
          </a:stretch>
        </p:blipFill>
        <p:spPr>
          <a:xfrm>
            <a:off x="500549" y="1097072"/>
            <a:ext cx="2982879" cy="2312602"/>
          </a:xfrm>
          <a:prstGeom prst="rect">
            <a:avLst/>
          </a:prstGeom>
        </p:spPr>
      </p:pic>
      <p:sp>
        <p:nvSpPr>
          <p:cNvPr id="9" name="TextBox 8">
            <a:extLst>
              <a:ext uri="{FF2B5EF4-FFF2-40B4-BE49-F238E27FC236}">
                <a16:creationId xmlns:a16="http://schemas.microsoft.com/office/drawing/2014/main" id="{49C337B1-DDA1-0642-93FA-ABAEDC5B58D7}"/>
              </a:ext>
            </a:extLst>
          </p:cNvPr>
          <p:cNvSpPr txBox="1"/>
          <p:nvPr/>
        </p:nvSpPr>
        <p:spPr>
          <a:xfrm>
            <a:off x="3913950" y="1310536"/>
            <a:ext cx="4572000" cy="1314078"/>
          </a:xfrm>
          <a:prstGeom prst="rect">
            <a:avLst/>
          </a:prstGeom>
          <a:noFill/>
        </p:spPr>
        <p:txBody>
          <a:bodyPr wrap="square">
            <a:spAutoFit/>
          </a:bodyPr>
          <a:lstStyle/>
          <a:p>
            <a:pPr marL="0" lvl="0" indent="0" algn="l" rtl="0">
              <a:lnSpc>
                <a:spcPct val="115000"/>
              </a:lnSpc>
              <a:spcBef>
                <a:spcPts val="300"/>
              </a:spcBef>
              <a:spcAft>
                <a:spcPts val="0"/>
              </a:spcAft>
              <a:buNone/>
            </a:pPr>
            <a:r>
              <a:rPr lang="ru-RU" sz="1400" b="1" dirty="0">
                <a:solidFill>
                  <a:srgbClr val="000000"/>
                </a:solidFill>
                <a:latin typeface="Roboto"/>
                <a:ea typeface="Roboto"/>
                <a:cs typeface="Roboto"/>
                <a:sym typeface="Roboto"/>
              </a:rPr>
              <a:t>Обучение с Подкреплением</a:t>
            </a:r>
            <a:r>
              <a:rPr lang="ru-RU" sz="1400" dirty="0">
                <a:solidFill>
                  <a:srgbClr val="000000"/>
                </a:solidFill>
                <a:latin typeface="Roboto"/>
                <a:ea typeface="Roboto"/>
                <a:cs typeface="Roboto"/>
                <a:sym typeface="Roboto"/>
              </a:rPr>
              <a:t> - это направление машинного обучения, где </a:t>
            </a:r>
            <a:r>
              <a:rPr lang="ru-RU" sz="1400" i="1" u="sng" dirty="0">
                <a:solidFill>
                  <a:srgbClr val="000000"/>
                </a:solidFill>
                <a:latin typeface="Roboto"/>
                <a:ea typeface="Roboto"/>
                <a:cs typeface="Roboto"/>
                <a:sym typeface="Roboto"/>
              </a:rPr>
              <a:t>агент</a:t>
            </a:r>
            <a:r>
              <a:rPr lang="ru-RU" sz="1400" dirty="0">
                <a:solidFill>
                  <a:srgbClr val="000000"/>
                </a:solidFill>
                <a:latin typeface="Roboto"/>
                <a:ea typeface="Roboto"/>
                <a:cs typeface="Roboto"/>
                <a:sym typeface="Roboto"/>
              </a:rPr>
              <a:t> (искусственный интеллект) обучается, </a:t>
            </a:r>
            <a:r>
              <a:rPr lang="ru-RU" sz="1400" i="1" u="sng" dirty="0">
                <a:solidFill>
                  <a:srgbClr val="000000"/>
                </a:solidFill>
                <a:latin typeface="Roboto"/>
                <a:ea typeface="Roboto"/>
                <a:cs typeface="Roboto"/>
                <a:sym typeface="Roboto"/>
              </a:rPr>
              <a:t>принимая решения</a:t>
            </a:r>
            <a:r>
              <a:rPr lang="ru-RU" sz="1400" dirty="0">
                <a:solidFill>
                  <a:srgbClr val="000000"/>
                </a:solidFill>
                <a:latin typeface="Roboto"/>
                <a:ea typeface="Roboto"/>
                <a:cs typeface="Roboto"/>
                <a:sym typeface="Roboto"/>
              </a:rPr>
              <a:t> и действуя </a:t>
            </a:r>
            <a:r>
              <a:rPr lang="ru-RU" sz="1400" i="1" u="sng" dirty="0">
                <a:solidFill>
                  <a:srgbClr val="000000"/>
                </a:solidFill>
                <a:latin typeface="Roboto"/>
                <a:ea typeface="Roboto"/>
                <a:cs typeface="Roboto"/>
                <a:sym typeface="Roboto"/>
              </a:rPr>
              <a:t>в некоторой среде</a:t>
            </a:r>
            <a:r>
              <a:rPr lang="ru-RU" sz="1400" dirty="0">
                <a:solidFill>
                  <a:srgbClr val="000000"/>
                </a:solidFill>
                <a:latin typeface="Roboto"/>
                <a:ea typeface="Roboto"/>
                <a:cs typeface="Roboto"/>
                <a:sym typeface="Roboto"/>
              </a:rPr>
              <a:t> получая награду и штрафы с целью </a:t>
            </a:r>
            <a:r>
              <a:rPr lang="ru-RU" sz="1400" i="1" u="sng" dirty="0">
                <a:solidFill>
                  <a:srgbClr val="000000"/>
                </a:solidFill>
                <a:latin typeface="Roboto"/>
                <a:ea typeface="Roboto"/>
                <a:cs typeface="Roboto"/>
                <a:sym typeface="Roboto"/>
              </a:rPr>
              <a:t>максимизировать некую награду</a:t>
            </a:r>
            <a:r>
              <a:rPr lang="ru-RU" sz="1400" dirty="0">
                <a:solidFill>
                  <a:srgbClr val="000000"/>
                </a:solidFill>
                <a:latin typeface="Roboto"/>
                <a:ea typeface="Roboto"/>
                <a:cs typeface="Roboto"/>
                <a:sym typeface="Roboto"/>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Применение </a:t>
            </a:r>
            <a:r>
              <a:rPr lang="en-US" dirty="0"/>
              <a:t>RL</a:t>
            </a:r>
            <a:endParaRPr dirty="0"/>
          </a:p>
          <a:p>
            <a:pPr marL="0" lvl="0" indent="0" algn="l" rtl="0">
              <a:spcBef>
                <a:spcPts val="0"/>
              </a:spcBef>
              <a:spcAft>
                <a:spcPts val="0"/>
              </a:spcAft>
              <a:buNone/>
            </a:pPr>
            <a:r>
              <a:rPr lang="ru" dirty="0"/>
              <a:t>в играх</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Система правил</a:t>
            </a:r>
            <a:endParaRPr/>
          </a:p>
        </p:txBody>
      </p:sp>
      <p:pic>
        <p:nvPicPr>
          <p:cNvPr id="258" name="Google Shape;258;p39"/>
          <p:cNvPicPr preferRelativeResize="0"/>
          <p:nvPr/>
        </p:nvPicPr>
        <p:blipFill>
          <a:blip r:embed="rId3">
            <a:alphaModFix/>
          </a:blip>
          <a:stretch>
            <a:fillRect/>
          </a:stretch>
        </p:blipFill>
        <p:spPr>
          <a:xfrm>
            <a:off x="5830650" y="1661363"/>
            <a:ext cx="2809350" cy="2107024"/>
          </a:xfrm>
          <a:prstGeom prst="rect">
            <a:avLst/>
          </a:prstGeom>
          <a:noFill/>
          <a:ln>
            <a:noFill/>
          </a:ln>
        </p:spPr>
      </p:pic>
      <p:pic>
        <p:nvPicPr>
          <p:cNvPr id="259" name="Google Shape;259;p39"/>
          <p:cNvPicPr preferRelativeResize="0"/>
          <p:nvPr/>
        </p:nvPicPr>
        <p:blipFill>
          <a:blip r:embed="rId4">
            <a:alphaModFix/>
          </a:blip>
          <a:stretch>
            <a:fillRect/>
          </a:stretch>
        </p:blipFill>
        <p:spPr>
          <a:xfrm>
            <a:off x="500550" y="1248776"/>
            <a:ext cx="5160180" cy="2569800"/>
          </a:xfrm>
          <a:prstGeom prst="rect">
            <a:avLst/>
          </a:prstGeom>
          <a:noFill/>
          <a:ln>
            <a:noFill/>
          </a:ln>
        </p:spPr>
      </p:pic>
      <p:sp>
        <p:nvSpPr>
          <p:cNvPr id="260" name="Google Shape;260;p39"/>
          <p:cNvSpPr txBox="1"/>
          <p:nvPr/>
        </p:nvSpPr>
        <p:spPr>
          <a:xfrm>
            <a:off x="6827425" y="376836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Pong</a:t>
            </a:r>
            <a:endParaRPr sz="10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Конечные автоматы</a:t>
            </a:r>
            <a:endParaRPr/>
          </a:p>
        </p:txBody>
      </p:sp>
      <p:sp>
        <p:nvSpPr>
          <p:cNvPr id="266" name="Google Shape;266;p40"/>
          <p:cNvSpPr txBox="1"/>
          <p:nvPr/>
        </p:nvSpPr>
        <p:spPr>
          <a:xfrm>
            <a:off x="6745575" y="370231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Doom</a:t>
            </a:r>
            <a:endParaRPr sz="1000">
              <a:solidFill>
                <a:schemeClr val="dk1"/>
              </a:solidFill>
              <a:latin typeface="Roboto"/>
              <a:ea typeface="Roboto"/>
              <a:cs typeface="Roboto"/>
              <a:sym typeface="Roboto"/>
            </a:endParaRPr>
          </a:p>
        </p:txBody>
      </p:sp>
      <p:pic>
        <p:nvPicPr>
          <p:cNvPr id="267" name="Google Shape;267;p40"/>
          <p:cNvPicPr preferRelativeResize="0"/>
          <p:nvPr/>
        </p:nvPicPr>
        <p:blipFill rotWithShape="1">
          <a:blip r:embed="rId3">
            <a:alphaModFix/>
          </a:blip>
          <a:srcRect l="8694" r="10803"/>
          <a:stretch/>
        </p:blipFill>
        <p:spPr>
          <a:xfrm>
            <a:off x="5830650" y="1737575"/>
            <a:ext cx="2809350" cy="1964760"/>
          </a:xfrm>
          <a:prstGeom prst="rect">
            <a:avLst/>
          </a:prstGeom>
          <a:noFill/>
          <a:ln>
            <a:noFill/>
          </a:ln>
        </p:spPr>
      </p:pic>
      <p:pic>
        <p:nvPicPr>
          <p:cNvPr id="268" name="Google Shape;268;p40"/>
          <p:cNvPicPr preferRelativeResize="0"/>
          <p:nvPr/>
        </p:nvPicPr>
        <p:blipFill>
          <a:blip r:embed="rId4">
            <a:alphaModFix/>
          </a:blip>
          <a:stretch>
            <a:fillRect/>
          </a:stretch>
        </p:blipFill>
        <p:spPr>
          <a:xfrm>
            <a:off x="604025" y="1248775"/>
            <a:ext cx="4497642" cy="3487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Деревья поведения</a:t>
            </a:r>
            <a:endParaRPr/>
          </a:p>
        </p:txBody>
      </p:sp>
      <p:sp>
        <p:nvSpPr>
          <p:cNvPr id="274" name="Google Shape;274;p41"/>
          <p:cNvSpPr txBox="1"/>
          <p:nvPr/>
        </p:nvSpPr>
        <p:spPr>
          <a:xfrm>
            <a:off x="6388488" y="37372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Age of Empires</a:t>
            </a:r>
            <a:endParaRPr sz="1000">
              <a:solidFill>
                <a:schemeClr val="dk1"/>
              </a:solidFill>
              <a:latin typeface="Roboto"/>
              <a:ea typeface="Roboto"/>
              <a:cs typeface="Roboto"/>
              <a:sym typeface="Roboto"/>
            </a:endParaRPr>
          </a:p>
        </p:txBody>
      </p:sp>
      <p:pic>
        <p:nvPicPr>
          <p:cNvPr id="275" name="Google Shape;275;p41"/>
          <p:cNvPicPr preferRelativeResize="0"/>
          <p:nvPr/>
        </p:nvPicPr>
        <p:blipFill>
          <a:blip r:embed="rId3">
            <a:alphaModFix/>
          </a:blip>
          <a:stretch>
            <a:fillRect/>
          </a:stretch>
        </p:blipFill>
        <p:spPr>
          <a:xfrm>
            <a:off x="5815200" y="1477375"/>
            <a:ext cx="2824800" cy="2259824"/>
          </a:xfrm>
          <a:prstGeom prst="rect">
            <a:avLst/>
          </a:prstGeom>
          <a:noFill/>
          <a:ln>
            <a:noFill/>
          </a:ln>
        </p:spPr>
      </p:pic>
      <p:pic>
        <p:nvPicPr>
          <p:cNvPr id="276" name="Google Shape;276;p41"/>
          <p:cNvPicPr preferRelativeResize="0"/>
          <p:nvPr/>
        </p:nvPicPr>
        <p:blipFill>
          <a:blip r:embed="rId4">
            <a:alphaModFix/>
          </a:blip>
          <a:stretch>
            <a:fillRect/>
          </a:stretch>
        </p:blipFill>
        <p:spPr>
          <a:xfrm>
            <a:off x="253350" y="906925"/>
            <a:ext cx="5190124" cy="41637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Коллективное поведение</a:t>
            </a:r>
            <a:endParaRPr/>
          </a:p>
        </p:txBody>
      </p:sp>
      <p:pic>
        <p:nvPicPr>
          <p:cNvPr id="282" name="Google Shape;282;p42"/>
          <p:cNvPicPr preferRelativeResize="0"/>
          <p:nvPr/>
        </p:nvPicPr>
        <p:blipFill>
          <a:blip r:embed="rId3">
            <a:alphaModFix/>
          </a:blip>
          <a:stretch>
            <a:fillRect/>
          </a:stretch>
        </p:blipFill>
        <p:spPr>
          <a:xfrm>
            <a:off x="5931194" y="2908775"/>
            <a:ext cx="2708805" cy="1523700"/>
          </a:xfrm>
          <a:prstGeom prst="rect">
            <a:avLst/>
          </a:prstGeom>
          <a:noFill/>
          <a:ln>
            <a:noFill/>
          </a:ln>
        </p:spPr>
      </p:pic>
      <p:sp>
        <p:nvSpPr>
          <p:cNvPr id="283" name="Google Shape;283;p42"/>
          <p:cNvSpPr txBox="1"/>
          <p:nvPr/>
        </p:nvSpPr>
        <p:spPr>
          <a:xfrm>
            <a:off x="6446500" y="443247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Horizon Zero Dawn</a:t>
            </a:r>
            <a:endParaRPr sz="1000">
              <a:solidFill>
                <a:schemeClr val="dk1"/>
              </a:solidFill>
              <a:latin typeface="Roboto"/>
              <a:ea typeface="Roboto"/>
              <a:cs typeface="Roboto"/>
              <a:sym typeface="Roboto"/>
            </a:endParaRPr>
          </a:p>
        </p:txBody>
      </p:sp>
      <p:pic>
        <p:nvPicPr>
          <p:cNvPr id="284" name="Google Shape;284;p42"/>
          <p:cNvPicPr preferRelativeResize="0"/>
          <p:nvPr/>
        </p:nvPicPr>
        <p:blipFill>
          <a:blip r:embed="rId4">
            <a:alphaModFix/>
          </a:blip>
          <a:stretch>
            <a:fillRect/>
          </a:stretch>
        </p:blipFill>
        <p:spPr>
          <a:xfrm>
            <a:off x="920025" y="1620500"/>
            <a:ext cx="4380001" cy="2344399"/>
          </a:xfrm>
          <a:prstGeom prst="rect">
            <a:avLst/>
          </a:prstGeom>
          <a:noFill/>
          <a:ln>
            <a:noFill/>
          </a:ln>
        </p:spPr>
      </p:pic>
      <p:pic>
        <p:nvPicPr>
          <p:cNvPr id="285" name="Google Shape;285;p42"/>
          <p:cNvPicPr preferRelativeResize="0"/>
          <p:nvPr/>
        </p:nvPicPr>
        <p:blipFill>
          <a:blip r:embed="rId5">
            <a:alphaModFix/>
          </a:blip>
          <a:stretch>
            <a:fillRect/>
          </a:stretch>
        </p:blipFill>
        <p:spPr>
          <a:xfrm>
            <a:off x="5931200" y="879600"/>
            <a:ext cx="2708798" cy="1523699"/>
          </a:xfrm>
          <a:prstGeom prst="rect">
            <a:avLst/>
          </a:prstGeom>
          <a:noFill/>
          <a:ln>
            <a:noFill/>
          </a:ln>
        </p:spPr>
      </p:pic>
      <p:sp>
        <p:nvSpPr>
          <p:cNvPr id="286" name="Google Shape;286;p42"/>
          <p:cNvSpPr txBox="1"/>
          <p:nvPr/>
        </p:nvSpPr>
        <p:spPr>
          <a:xfrm>
            <a:off x="6446500" y="24033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F.E.A.R.</a:t>
            </a:r>
            <a:endParaRPr sz="10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Адаптивное поведение</a:t>
            </a:r>
            <a:endParaRPr/>
          </a:p>
        </p:txBody>
      </p:sp>
      <p:pic>
        <p:nvPicPr>
          <p:cNvPr id="292" name="Google Shape;292;p43"/>
          <p:cNvPicPr preferRelativeResize="0"/>
          <p:nvPr/>
        </p:nvPicPr>
        <p:blipFill rotWithShape="1">
          <a:blip r:embed="rId3">
            <a:alphaModFix/>
          </a:blip>
          <a:srcRect b="9066"/>
          <a:stretch/>
        </p:blipFill>
        <p:spPr>
          <a:xfrm>
            <a:off x="6044100" y="722650"/>
            <a:ext cx="2595750" cy="1770275"/>
          </a:xfrm>
          <a:prstGeom prst="rect">
            <a:avLst/>
          </a:prstGeom>
          <a:noFill/>
          <a:ln>
            <a:noFill/>
          </a:ln>
        </p:spPr>
      </p:pic>
      <p:pic>
        <p:nvPicPr>
          <p:cNvPr id="293" name="Google Shape;293;p43"/>
          <p:cNvPicPr preferRelativeResize="0"/>
          <p:nvPr/>
        </p:nvPicPr>
        <p:blipFill>
          <a:blip r:embed="rId4">
            <a:alphaModFix/>
          </a:blip>
          <a:stretch>
            <a:fillRect/>
          </a:stretch>
        </p:blipFill>
        <p:spPr>
          <a:xfrm>
            <a:off x="6044100" y="2958250"/>
            <a:ext cx="2595750" cy="1458977"/>
          </a:xfrm>
          <a:prstGeom prst="rect">
            <a:avLst/>
          </a:prstGeom>
          <a:noFill/>
          <a:ln>
            <a:noFill/>
          </a:ln>
        </p:spPr>
      </p:pic>
      <p:sp>
        <p:nvSpPr>
          <p:cNvPr id="294" name="Google Shape;294;p43"/>
          <p:cNvSpPr txBox="1"/>
          <p:nvPr/>
        </p:nvSpPr>
        <p:spPr>
          <a:xfrm>
            <a:off x="6502875" y="249292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Black &amp; White</a:t>
            </a:r>
            <a:endParaRPr sz="1000">
              <a:solidFill>
                <a:schemeClr val="dk1"/>
              </a:solidFill>
              <a:latin typeface="Roboto"/>
              <a:ea typeface="Roboto"/>
              <a:cs typeface="Roboto"/>
              <a:sym typeface="Roboto"/>
            </a:endParaRPr>
          </a:p>
        </p:txBody>
      </p:sp>
      <p:sp>
        <p:nvSpPr>
          <p:cNvPr id="295" name="Google Shape;295;p43"/>
          <p:cNvSpPr txBox="1"/>
          <p:nvPr/>
        </p:nvSpPr>
        <p:spPr>
          <a:xfrm>
            <a:off x="6044175" y="4417225"/>
            <a:ext cx="2595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Middle-earth: Shadow of Mordor</a:t>
            </a:r>
            <a:endParaRPr sz="1000">
              <a:solidFill>
                <a:schemeClr val="dk1"/>
              </a:solidFill>
              <a:latin typeface="Roboto"/>
              <a:ea typeface="Roboto"/>
              <a:cs typeface="Roboto"/>
              <a:sym typeface="Roboto"/>
            </a:endParaRPr>
          </a:p>
        </p:txBody>
      </p:sp>
      <p:pic>
        <p:nvPicPr>
          <p:cNvPr id="296" name="Google Shape;296;p43"/>
          <p:cNvPicPr preferRelativeResize="0"/>
          <p:nvPr/>
        </p:nvPicPr>
        <p:blipFill>
          <a:blip r:embed="rId5">
            <a:alphaModFix/>
          </a:blip>
          <a:stretch>
            <a:fillRect/>
          </a:stretch>
        </p:blipFill>
        <p:spPr>
          <a:xfrm>
            <a:off x="718300" y="1096375"/>
            <a:ext cx="4993423" cy="3237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Игра на основе правил</a:t>
            </a:r>
            <a:endParaRPr dirty="0"/>
          </a:p>
        </p:txBody>
      </p:sp>
      <p:pic>
        <p:nvPicPr>
          <p:cNvPr id="312" name="Google Shape;312;p45"/>
          <p:cNvPicPr preferRelativeResize="0"/>
          <p:nvPr/>
        </p:nvPicPr>
        <p:blipFill>
          <a:blip r:embed="rId3">
            <a:alphaModFix/>
          </a:blip>
          <a:stretch>
            <a:fillRect/>
          </a:stretch>
        </p:blipFill>
        <p:spPr>
          <a:xfrm>
            <a:off x="527825" y="1337587"/>
            <a:ext cx="4559900" cy="2943818"/>
          </a:xfrm>
          <a:prstGeom prst="rect">
            <a:avLst/>
          </a:prstGeom>
          <a:noFill/>
          <a:ln>
            <a:noFill/>
          </a:ln>
        </p:spPr>
      </p:pic>
      <p:pic>
        <p:nvPicPr>
          <p:cNvPr id="313" name="Google Shape;313;p45"/>
          <p:cNvPicPr preferRelativeResize="0"/>
          <p:nvPr/>
        </p:nvPicPr>
        <p:blipFill>
          <a:blip r:embed="rId4">
            <a:alphaModFix/>
          </a:blip>
          <a:stretch>
            <a:fillRect/>
          </a:stretch>
        </p:blipFill>
        <p:spPr>
          <a:xfrm>
            <a:off x="5783100" y="1444851"/>
            <a:ext cx="2780699" cy="2780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Off-topic обсуждаем</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в учебной группе #</a:t>
            </a:r>
            <a:r>
              <a:rPr lang="ru" sz="1500" b="1" dirty="0">
                <a:latin typeface="Roboto"/>
                <a:ea typeface="Roboto"/>
                <a:cs typeface="Roboto"/>
                <a:sym typeface="Roboto"/>
              </a:rPr>
              <a:t>OTUS RL-2023-</a:t>
            </a:r>
            <a:r>
              <a:rPr lang="en-US" sz="1500" b="1" dirty="0">
                <a:latin typeface="Roboto"/>
                <a:ea typeface="Roboto"/>
                <a:cs typeface="Roboto"/>
                <a:sym typeface="Roboto"/>
              </a:rPr>
              <a:t>10</a:t>
            </a:r>
            <a:endParaRPr sz="1500" dirty="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Охлаждение дата-центров Google</a:t>
            </a:r>
            <a:endParaRPr/>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8451-21DD-C740-8DFF-B574AB7A6A9D}"/>
              </a:ext>
            </a:extLst>
          </p:cNvPr>
          <p:cNvSpPr>
            <a:spLocks noGrp="1"/>
          </p:cNvSpPr>
          <p:nvPr>
            <p:ph type="title"/>
          </p:nvPr>
        </p:nvSpPr>
        <p:spPr/>
        <p:txBody>
          <a:bodyPr/>
          <a:lstStyle/>
          <a:p>
            <a:r>
              <a:rPr lang="ru-RU" dirty="0"/>
              <a:t>Автономное вождение</a:t>
            </a:r>
            <a:endParaRPr lang="en-US" dirty="0"/>
          </a:p>
        </p:txBody>
      </p:sp>
      <p:pic>
        <p:nvPicPr>
          <p:cNvPr id="5" name="Picture 4">
            <a:extLst>
              <a:ext uri="{FF2B5EF4-FFF2-40B4-BE49-F238E27FC236}">
                <a16:creationId xmlns:a16="http://schemas.microsoft.com/office/drawing/2014/main" id="{A5B6359F-2556-824E-AD6B-AA892EFB8C45}"/>
              </a:ext>
            </a:extLst>
          </p:cNvPr>
          <p:cNvPicPr>
            <a:picLocks noChangeAspect="1"/>
          </p:cNvPicPr>
          <p:nvPr/>
        </p:nvPicPr>
        <p:blipFill>
          <a:blip r:embed="rId2"/>
          <a:stretch>
            <a:fillRect/>
          </a:stretch>
        </p:blipFill>
        <p:spPr>
          <a:xfrm>
            <a:off x="1599164" y="1224773"/>
            <a:ext cx="6045200" cy="3378200"/>
          </a:xfrm>
          <a:prstGeom prst="rect">
            <a:avLst/>
          </a:prstGeom>
        </p:spPr>
      </p:pic>
    </p:spTree>
    <p:extLst>
      <p:ext uri="{BB962C8B-B14F-4D97-AF65-F5344CB8AC3E}">
        <p14:creationId xmlns:p14="http://schemas.microsoft.com/office/powerpoint/2010/main" val="86392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7D32-9FCE-9E49-9556-923788739F72}"/>
              </a:ext>
            </a:extLst>
          </p:cNvPr>
          <p:cNvSpPr>
            <a:spLocks noGrp="1"/>
          </p:cNvSpPr>
          <p:nvPr>
            <p:ph type="title"/>
          </p:nvPr>
        </p:nvSpPr>
        <p:spPr/>
        <p:txBody>
          <a:bodyPr/>
          <a:lstStyle/>
          <a:p>
            <a:r>
              <a:rPr lang="ru-RU" dirty="0"/>
              <a:t>Контроль движения в городе</a:t>
            </a:r>
            <a:endParaRPr lang="en-US" dirty="0"/>
          </a:p>
        </p:txBody>
      </p:sp>
      <p:pic>
        <p:nvPicPr>
          <p:cNvPr id="4" name="Picture 3">
            <a:extLst>
              <a:ext uri="{FF2B5EF4-FFF2-40B4-BE49-F238E27FC236}">
                <a16:creationId xmlns:a16="http://schemas.microsoft.com/office/drawing/2014/main" id="{DF526023-D88A-BA40-BE11-1C83A7F5C2DC}"/>
              </a:ext>
            </a:extLst>
          </p:cNvPr>
          <p:cNvPicPr>
            <a:picLocks noChangeAspect="1"/>
          </p:cNvPicPr>
          <p:nvPr/>
        </p:nvPicPr>
        <p:blipFill>
          <a:blip r:embed="rId2"/>
          <a:stretch>
            <a:fillRect/>
          </a:stretch>
        </p:blipFill>
        <p:spPr>
          <a:xfrm>
            <a:off x="1320964" y="1320771"/>
            <a:ext cx="6879771" cy="3492005"/>
          </a:xfrm>
          <a:prstGeom prst="rect">
            <a:avLst/>
          </a:prstGeom>
        </p:spPr>
      </p:pic>
    </p:spTree>
    <p:extLst>
      <p:ext uri="{BB962C8B-B14F-4D97-AF65-F5344CB8AC3E}">
        <p14:creationId xmlns:p14="http://schemas.microsoft.com/office/powerpoint/2010/main" val="98712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C6A5-482F-EB4D-BB25-8C115208EA73}"/>
              </a:ext>
            </a:extLst>
          </p:cNvPr>
          <p:cNvSpPr>
            <a:spLocks noGrp="1"/>
          </p:cNvSpPr>
          <p:nvPr>
            <p:ph type="title"/>
          </p:nvPr>
        </p:nvSpPr>
        <p:spPr/>
        <p:txBody>
          <a:bodyPr/>
          <a:lstStyle/>
          <a:p>
            <a:r>
              <a:rPr lang="ru-RU" dirty="0" err="1"/>
              <a:t>Многоагентные</a:t>
            </a:r>
            <a:r>
              <a:rPr lang="ru-RU" dirty="0"/>
              <a:t> системы - рой </a:t>
            </a:r>
            <a:r>
              <a:rPr lang="ru-RU" dirty="0" err="1"/>
              <a:t>дронов</a:t>
            </a:r>
            <a:endParaRPr lang="en-US" dirty="0"/>
          </a:p>
        </p:txBody>
      </p:sp>
      <p:pic>
        <p:nvPicPr>
          <p:cNvPr id="4" name="Picture 3">
            <a:extLst>
              <a:ext uri="{FF2B5EF4-FFF2-40B4-BE49-F238E27FC236}">
                <a16:creationId xmlns:a16="http://schemas.microsoft.com/office/drawing/2014/main" id="{802A0878-D4A2-4840-BFE1-1603AD39A0EE}"/>
              </a:ext>
            </a:extLst>
          </p:cNvPr>
          <p:cNvPicPr>
            <a:picLocks noChangeAspect="1"/>
          </p:cNvPicPr>
          <p:nvPr/>
        </p:nvPicPr>
        <p:blipFill>
          <a:blip r:embed="rId2"/>
          <a:stretch>
            <a:fillRect/>
          </a:stretch>
        </p:blipFill>
        <p:spPr>
          <a:xfrm>
            <a:off x="4915166" y="1015523"/>
            <a:ext cx="4105984" cy="1949068"/>
          </a:xfrm>
          <a:prstGeom prst="rect">
            <a:avLst/>
          </a:prstGeom>
        </p:spPr>
      </p:pic>
      <p:pic>
        <p:nvPicPr>
          <p:cNvPr id="6" name="Picture 5">
            <a:extLst>
              <a:ext uri="{FF2B5EF4-FFF2-40B4-BE49-F238E27FC236}">
                <a16:creationId xmlns:a16="http://schemas.microsoft.com/office/drawing/2014/main" id="{9FF2EB59-88FF-C944-A489-EE35E8DD03FF}"/>
              </a:ext>
            </a:extLst>
          </p:cNvPr>
          <p:cNvPicPr>
            <a:picLocks noChangeAspect="1"/>
          </p:cNvPicPr>
          <p:nvPr/>
        </p:nvPicPr>
        <p:blipFill>
          <a:blip r:embed="rId3"/>
          <a:stretch>
            <a:fillRect/>
          </a:stretch>
        </p:blipFill>
        <p:spPr>
          <a:xfrm>
            <a:off x="5993881" y="3077541"/>
            <a:ext cx="2771941" cy="1735235"/>
          </a:xfrm>
          <a:prstGeom prst="rect">
            <a:avLst/>
          </a:prstGeom>
        </p:spPr>
      </p:pic>
      <p:pic>
        <p:nvPicPr>
          <p:cNvPr id="8" name="Picture 7">
            <a:extLst>
              <a:ext uri="{FF2B5EF4-FFF2-40B4-BE49-F238E27FC236}">
                <a16:creationId xmlns:a16="http://schemas.microsoft.com/office/drawing/2014/main" id="{07C2ADFB-6F96-4644-9691-67994984057D}"/>
              </a:ext>
            </a:extLst>
          </p:cNvPr>
          <p:cNvPicPr>
            <a:picLocks noChangeAspect="1"/>
          </p:cNvPicPr>
          <p:nvPr/>
        </p:nvPicPr>
        <p:blipFill>
          <a:blip r:embed="rId4"/>
          <a:stretch>
            <a:fillRect/>
          </a:stretch>
        </p:blipFill>
        <p:spPr>
          <a:xfrm>
            <a:off x="122850" y="1434264"/>
            <a:ext cx="5329798" cy="3304474"/>
          </a:xfrm>
          <a:prstGeom prst="rect">
            <a:avLst/>
          </a:prstGeom>
        </p:spPr>
      </p:pic>
    </p:spTree>
    <p:extLst>
      <p:ext uri="{BB962C8B-B14F-4D97-AF65-F5344CB8AC3E}">
        <p14:creationId xmlns:p14="http://schemas.microsoft.com/office/powerpoint/2010/main" val="3108249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extLst>
              <p:ext uri="{D42A27DB-BD31-4B8C-83A1-F6EECF244321}">
                <p14:modId xmlns:p14="http://schemas.microsoft.com/office/powerpoint/2010/main" val="832856149"/>
              </p:ext>
            </p:extLst>
          </p:nvPr>
        </p:nvGraphicFramePr>
        <p:xfrm>
          <a:off x="952500" y="1544194"/>
          <a:ext cx="7239000" cy="153920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9900"/>
                          </a:solidFill>
                          <a:latin typeface="Roboto"/>
                          <a:ea typeface="Roboto"/>
                          <a:cs typeface="Roboto"/>
                          <a:sym typeface="Roboto"/>
                        </a:rPr>
                        <a:t>2.</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Специалисты находят всё больше применений 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3.</a:t>
                      </a:r>
                      <a:endParaRPr sz="1300" b="1" dirty="0">
                        <a:solidFill>
                          <a:srgbClr val="FF9900"/>
                        </a:solidFill>
                        <a:latin typeface="Roboto"/>
                        <a:ea typeface="Roboto"/>
                        <a:cs typeface="Roboto"/>
                        <a:sym typeface="Roboto"/>
                      </a:endParaRPr>
                    </a:p>
                  </a:txBody>
                  <a:tcPr marL="198000" marR="91425" marT="68575" marB="68575" anchor="ctr">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43807049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4.</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Существуют различные типы сред, задач и алгоритмов</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35862014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 </a:t>
            </a:r>
          </a:p>
          <a:p>
            <a:pPr marL="914400" lvl="1" indent="-323850" algn="l" rtl="0">
              <a:lnSpc>
                <a:spcPct val="115000"/>
              </a:lnSpc>
              <a:spcBef>
                <a:spcPts val="0"/>
              </a:spcBef>
              <a:spcAft>
                <a:spcPts val="0"/>
              </a:spcAft>
              <a:buClr>
                <a:srgbClr val="000000"/>
              </a:buClr>
              <a:buSzPts val="1500"/>
              <a:buFont typeface="Roboto"/>
              <a:buChar char="○"/>
            </a:pPr>
            <a:r>
              <a:rPr lang="en-US" sz="1500" dirty="0">
                <a:latin typeface="Roboto"/>
                <a:ea typeface="Roboto"/>
                <a:cs typeface="Roboto"/>
                <a:sym typeface="Roboto"/>
              </a:rPr>
              <a:t>pip install “gymnasium[toy-text]”</a:t>
            </a:r>
            <a:endParaRPr lang="ru"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2118769"/>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Jupyter</a:t>
            </a:r>
            <a:r>
              <a:rPr lang="ru" sz="1500" dirty="0">
                <a:solidFill>
                  <a:schemeClr val="dk1"/>
                </a:solidFill>
                <a:latin typeface="Roboto"/>
                <a:ea typeface="Roboto"/>
                <a:cs typeface="Roboto"/>
                <a:sym typeface="Roboto"/>
              </a:rPr>
              <a:t> </a:t>
            </a:r>
            <a:r>
              <a:rPr lang="ru" sz="15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OpenCV</a:t>
            </a:r>
            <a:r>
              <a:rPr lang="ru" sz="1500" dirty="0">
                <a:solidFill>
                  <a:schemeClr val="dk1"/>
                </a:solidFill>
                <a:latin typeface="Roboto"/>
                <a:ea typeface="Roboto"/>
                <a:cs typeface="Roboto"/>
                <a:sym typeface="Roboto"/>
              </a:rPr>
              <a:t> (по желанию, для отрисовки игр из Gymnasium)</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Poetry</a:t>
            </a:r>
            <a:r>
              <a:rPr lang="ru" sz="1500" dirty="0">
                <a:latin typeface="Roboto"/>
                <a:ea typeface="Roboto"/>
                <a:cs typeface="Roboto"/>
                <a:sym typeface="Roboto"/>
              </a:rPr>
              <a:t> (по желанию, крайне желателен опыт разработки ПО)</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https://python-poetry.org/docs/#installation</a:t>
            </a:r>
            <a:endParaRPr sz="15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Что такое Reinforcement Learning</a:t>
            </a:r>
            <a:endParaRPr sz="1300" dirty="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latin typeface="Roboto"/>
                <a:ea typeface="Roboto"/>
                <a:cs typeface="Roboto"/>
                <a:sym typeface="Roboto"/>
              </a:rPr>
              <a:t>Инструменты необходимые на курсе</a:t>
            </a:r>
            <a:endParaRPr sz="1300" dirty="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pic>
        <p:nvPicPr>
          <p:cNvPr id="3" name="Picture 2">
            <a:extLst>
              <a:ext uri="{FF2B5EF4-FFF2-40B4-BE49-F238E27FC236}">
                <a16:creationId xmlns:a16="http://schemas.microsoft.com/office/drawing/2014/main" id="{6687D197-ED4A-7743-8C0A-E42278B58D2E}"/>
              </a:ext>
            </a:extLst>
          </p:cNvPr>
          <p:cNvPicPr>
            <a:picLocks noChangeAspect="1"/>
          </p:cNvPicPr>
          <p:nvPr/>
        </p:nvPicPr>
        <p:blipFill>
          <a:blip r:embed="rId3"/>
          <a:stretch>
            <a:fillRect/>
          </a:stretch>
        </p:blipFill>
        <p:spPr>
          <a:xfrm>
            <a:off x="4368800" y="1348854"/>
            <a:ext cx="4569000" cy="2999476"/>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для самых маленьких </a:t>
            </a:r>
            <a:r>
              <a:rPr lang="en-US" sz="1600" dirty="0">
                <a:solidFill>
                  <a:srgbClr val="333333"/>
                </a:solidFill>
                <a:highlight>
                  <a:schemeClr val="lt1"/>
                </a:highlight>
                <a:hlinkClick r:id="rId3"/>
              </a:rPr>
              <a:t>https://habr.com/ru/articles/308094/</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sz="1600" dirty="0"/>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неформальное знакомство</a:t>
            </a:r>
            <a:r>
              <a:rPr lang="ru" sz="1600" dirty="0">
                <a:solidFill>
                  <a:srgbClr val="333333"/>
                </a:solidFill>
                <a:highlight>
                  <a:schemeClr val="lt1"/>
                </a:highlight>
              </a:rPr>
              <a:t> </a:t>
            </a:r>
            <a:r>
              <a:rPr lang="en-US" sz="1600" u="sng" dirty="0">
                <a:solidFill>
                  <a:schemeClr val="accent5"/>
                </a:solidFill>
                <a:highlight>
                  <a:schemeClr val="lt1"/>
                </a:highlight>
                <a:hlinkClick r:id="rId4"/>
              </a:rPr>
              <a:t>https://habr.com/ru/companies/wunderfund/articles/667654/</a:t>
            </a: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Введение в обучение с подкреплением </a:t>
            </a:r>
            <a:r>
              <a:rPr lang="en-US" sz="1600" dirty="0">
                <a:solidFill>
                  <a:srgbClr val="333333"/>
                </a:solidFill>
                <a:highlight>
                  <a:schemeClr val="lt1"/>
                </a:highlight>
                <a:hlinkClick r:id="rId5"/>
              </a:rPr>
              <a:t>https://habr.com/ru/companies/otus/articles/429090/</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dirty="0">
                <a:solidFill>
                  <a:srgbClr val="333333"/>
                </a:solidFill>
                <a:highlight>
                  <a:schemeClr val="lt1"/>
                </a:highlight>
              </a:rPr>
              <a:t>Мотивационное видео </a:t>
            </a:r>
            <a:br>
              <a:rPr lang="ru" sz="1600" dirty="0">
                <a:solidFill>
                  <a:srgbClr val="333333"/>
                </a:solidFill>
                <a:highlight>
                  <a:schemeClr val="lt1"/>
                </a:highlight>
              </a:rPr>
            </a:br>
            <a:r>
              <a:rPr lang="en-US" sz="1600" dirty="0">
                <a:solidFill>
                  <a:srgbClr val="333333"/>
                </a:solidFill>
                <a:highlight>
                  <a:schemeClr val="lt1"/>
                </a:highlight>
                <a:hlinkClick r:id="rId6"/>
              </a:rPr>
              <a:t>https://www.youtube.com/watch?v=9CO6M2HsoIA</a:t>
            </a: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endParaRPr sz="1600" dirty="0">
              <a:solidFill>
                <a:srgbClr val="333333"/>
              </a:solidFill>
              <a:highlight>
                <a:schemeClr val="lt1"/>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a:t>
            </a:r>
            <a:r>
              <a:rPr lang="ru" dirty="0"/>
              <a:t>езисы</a:t>
            </a:r>
            <a:endParaRPr dirty="0"/>
          </a:p>
        </p:txBody>
      </p:sp>
      <p:graphicFrame>
        <p:nvGraphicFramePr>
          <p:cNvPr id="632" name="Google Shape;632;p93"/>
          <p:cNvGraphicFramePr/>
          <p:nvPr>
            <p:extLst>
              <p:ext uri="{D42A27DB-BD31-4B8C-83A1-F6EECF244321}">
                <p14:modId xmlns:p14="http://schemas.microsoft.com/office/powerpoint/2010/main" val="2162348629"/>
              </p:ext>
            </p:extLst>
          </p:nvPr>
        </p:nvGraphicFramePr>
        <p:xfrm>
          <a:off x="952500" y="1544194"/>
          <a:ext cx="7239000" cy="160017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Reinforcement Learning широко применяется в самых разных областях: от игр до управления охлаждения дата-центров и от торговли на бирже до роевого поведения дронов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solidFill>
                  <a:srgbClr val="FF9900"/>
                </a:solidFill>
                <a:latin typeface="Roboto"/>
                <a:ea typeface="Roboto"/>
                <a:cs typeface="Roboto"/>
                <a:sym typeface="Roboto"/>
              </a:rPr>
              <a:t>7</a:t>
            </a:r>
            <a:r>
              <a:rPr lang="ru" sz="1500" dirty="0">
                <a:solidFill>
                  <a:srgbClr val="FF9900"/>
                </a:solidFill>
                <a:latin typeface="Roboto"/>
                <a:ea typeface="Roboto"/>
                <a:cs typeface="Roboto"/>
                <a:sym typeface="Roboto"/>
              </a:rPr>
              <a:t> </a:t>
            </a:r>
            <a:r>
              <a:rPr lang="ru-RU" sz="1500" dirty="0">
                <a:solidFill>
                  <a:srgbClr val="FF9900"/>
                </a:solidFill>
                <a:latin typeface="Roboto"/>
                <a:ea typeface="Roboto"/>
                <a:cs typeface="Roboto"/>
                <a:sym typeface="Roboto"/>
              </a:rPr>
              <a:t>декабря</a:t>
            </a:r>
            <a:r>
              <a:rPr lang="ru" sz="1500" dirty="0">
                <a:solidFill>
                  <a:srgbClr val="FF9900"/>
                </a:solidFill>
                <a:latin typeface="Roboto"/>
                <a:ea typeface="Roboto"/>
                <a:cs typeface="Roboto"/>
                <a:sym typeface="Roboto"/>
              </a:rPr>
              <a:t> 2023</a:t>
            </a:r>
            <a:endParaRPr sz="1500" dirty="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500" b="1" dirty="0">
                <a:solidFill>
                  <a:srgbClr val="050505"/>
                </a:solidFill>
                <a:latin typeface="Roboto"/>
                <a:ea typeface="Roboto"/>
                <a:cs typeface="Roboto"/>
                <a:sym typeface="Roboto"/>
              </a:rPr>
              <a:t>Основы работы с командной строкой, практика разработки ПО и глубокого обучения</a:t>
            </a:r>
            <a:endParaRPr sz="2400" b="1" dirty="0">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dirty="0"/>
              <a:t>15+ лет опыта в прикладной математике и математическом моделировании НИИгазэкономика ПАО Газпром</a:t>
            </a:r>
            <a:endParaRPr sz="867"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t>Руководил командой, решающей прикладные задачи, вывод готовых моделей в продакшн и поддержку решений у клиента</a:t>
            </a:r>
            <a:endParaRPr sz="867" dirty="0"/>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Артем </a:t>
            </a:r>
            <a:r>
              <a:rPr lang="ru-RU" sz="1517" b="1" dirty="0" err="1">
                <a:solidFill>
                  <a:srgbClr val="FF9900"/>
                </a:solidFill>
              </a:rPr>
              <a:t>Голубин</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4763" indent="0">
              <a:buNone/>
            </a:pPr>
            <a:r>
              <a:rPr lang="ru-RU" sz="900" dirty="0">
                <a:effectLst/>
                <a:latin typeface="Helvetica Neue" panose="02000503000000020004" pitchFamily="2" charset="0"/>
              </a:rPr>
              <a:t>ОЦРВ Руководитель группы, </a:t>
            </a:r>
            <a:r>
              <a:rPr lang="en-US" sz="900" dirty="0">
                <a:effectLst/>
                <a:latin typeface="Helvetica Neue" panose="02000503000000020004" pitchFamily="2" charset="0"/>
              </a:rPr>
              <a:t>ML-</a:t>
            </a:r>
            <a:r>
              <a:rPr lang="ru-RU" sz="900" dirty="0">
                <a:effectLst/>
                <a:latin typeface="Helvetica Neue" panose="02000503000000020004" pitchFamily="2" charset="0"/>
              </a:rPr>
              <a:t>инженер</a:t>
            </a:r>
            <a:endParaRPr sz="850" dirty="0"/>
          </a:p>
          <a:p>
            <a:pPr marL="4763" indent="0">
              <a:buNone/>
            </a:pPr>
            <a:r>
              <a:rPr lang="ru-RU" sz="900" dirty="0">
                <a:effectLst/>
                <a:latin typeface="Helvetica Neue" panose="02000503000000020004" pitchFamily="2" charset="0"/>
              </a:rPr>
              <a:t>Промышленный опыт использования </a:t>
            </a:r>
            <a:r>
              <a:rPr lang="en-US" sz="900" dirty="0">
                <a:effectLst/>
                <a:latin typeface="Helvetica Neue" panose="02000503000000020004" pitchFamily="2" charset="0"/>
              </a:rPr>
              <a:t>RL,</a:t>
            </a:r>
            <a:r>
              <a:rPr lang="ru-RU" sz="900" dirty="0">
                <a:effectLst/>
                <a:latin typeface="Helvetica Neue" panose="02000503000000020004" pitchFamily="2" charset="0"/>
              </a:rPr>
              <a:t> разработка имитационной среды на железной дороге и обучении </a:t>
            </a:r>
            <a:r>
              <a:rPr lang="en-US" sz="900" dirty="0">
                <a:effectLst/>
                <a:latin typeface="Helvetica Neue" panose="02000503000000020004" pitchFamily="2" charset="0"/>
              </a:rPr>
              <a:t>RL-</a:t>
            </a:r>
            <a:r>
              <a:rPr lang="ru-RU" sz="900" dirty="0">
                <a:effectLst/>
                <a:latin typeface="Helvetica Neue" panose="02000503000000020004" pitchFamily="2" charset="0"/>
              </a:rPr>
              <a:t>агентов эффективному формированию и маршрутизации грузовых поездов</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3037" b="3037"/>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12+ лет опыта создания и разработки корпоративных сервисов (</a:t>
            </a:r>
            <a:r>
              <a:rPr lang="ru" sz="850" dirty="0">
                <a:solidFill>
                  <a:srgbClr val="050505"/>
                </a:solidFill>
                <a:highlight>
                  <a:srgbClr val="F8F8F8"/>
                </a:highlight>
              </a:rPr>
              <a:t>ЭкспрессВолгаБанк, ПАО "Ростелеком" и др.)</a:t>
            </a:r>
            <a:endParaRPr sz="850"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dirty="0"/>
          </a:p>
          <a:p>
            <a:pPr marL="0" lvl="0" indent="0" algn="l" rtl="0">
              <a:lnSpc>
                <a:spcPct val="100000"/>
              </a:lnSpc>
              <a:spcBef>
                <a:spcPts val="0"/>
              </a:spcBef>
              <a:spcAft>
                <a:spcPts val="0"/>
              </a:spcAft>
              <a:buSzPts val="597"/>
              <a:buNone/>
            </a:pPr>
            <a:endParaRPr sz="867" dirty="0"/>
          </a:p>
        </p:txBody>
      </p:sp>
      <p:pic>
        <p:nvPicPr>
          <p:cNvPr id="231" name="Google Shape;231;p40"/>
          <p:cNvPicPr preferRelativeResize="0"/>
          <p:nvPr/>
        </p:nvPicPr>
        <p:blipFill>
          <a:blip r:embed="rId5"/>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5880205"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dirty="0">
                <a:solidFill>
                  <a:srgbClr val="FF9900"/>
                </a:solidFill>
              </a:rPr>
              <a:t>Анатолий Чудаков</a:t>
            </a:r>
            <a:endParaRPr sz="1517" b="1" dirty="0">
              <a:solidFill>
                <a:srgbClr val="FF9900"/>
              </a:solidFill>
            </a:endParaRPr>
          </a:p>
        </p:txBody>
      </p:sp>
      <p:sp>
        <p:nvSpPr>
          <p:cNvPr id="233" name="Google Shape;233;p40"/>
          <p:cNvSpPr txBox="1">
            <a:spLocks noGrp="1"/>
          </p:cNvSpPr>
          <p:nvPr>
            <p:ph type="subTitle" idx="4294967295"/>
          </p:nvPr>
        </p:nvSpPr>
        <p:spPr>
          <a:xfrm>
            <a:off x="5880200" y="327545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850" dirty="0" err="1"/>
              <a:t>Teamlead</a:t>
            </a:r>
            <a:r>
              <a:rPr lang="en-US" sz="850" dirty="0"/>
              <a:t> </a:t>
            </a:r>
            <a:r>
              <a:rPr lang="ru-RU" sz="850" dirty="0"/>
              <a:t>в</a:t>
            </a:r>
            <a:r>
              <a:rPr lang="en-US" sz="850" dirty="0"/>
              <a:t> </a:t>
            </a:r>
            <a:r>
              <a:rPr lang="ru-RU" sz="850" dirty="0"/>
              <a:t>команде кинотеатра </a:t>
            </a:r>
            <a:r>
              <a:rPr lang="en-US" sz="850" dirty="0"/>
              <a:t>Wink</a:t>
            </a:r>
            <a:r>
              <a:rPr lang="ru-RU" sz="850" dirty="0"/>
              <a:t>.</a:t>
            </a:r>
          </a:p>
          <a:p>
            <a:pPr marL="0" lvl="0" indent="0" algn="l" rtl="0">
              <a:lnSpc>
                <a:spcPct val="115000"/>
              </a:lnSpc>
              <a:spcBef>
                <a:spcPts val="0"/>
              </a:spcBef>
              <a:spcAft>
                <a:spcPts val="0"/>
              </a:spcAft>
              <a:buClr>
                <a:schemeClr val="dk1"/>
              </a:buClr>
              <a:buSzPts val="1100"/>
              <a:buFont typeface="Arial"/>
              <a:buNone/>
            </a:pPr>
            <a:r>
              <a:rPr lang="ru-RU" sz="850" dirty="0"/>
              <a:t>Промышленный опыт </a:t>
            </a:r>
            <a:r>
              <a:rPr lang="en-US" sz="850" dirty="0"/>
              <a:t>SOTA </a:t>
            </a:r>
            <a:r>
              <a:rPr lang="ru-RU" sz="850" dirty="0"/>
              <a:t>разработки </a:t>
            </a:r>
            <a:r>
              <a:rPr lang="en-US" sz="850" dirty="0"/>
              <a:t>RL </a:t>
            </a:r>
            <a:r>
              <a:rPr lang="ru-RU" sz="850" dirty="0"/>
              <a:t>в рекомендательных системах и </a:t>
            </a:r>
            <a:r>
              <a:rPr lang="en-US" sz="850" dirty="0"/>
              <a:t>uplift </a:t>
            </a:r>
            <a:r>
              <a:rPr lang="ru-RU" sz="85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850" dirty="0"/>
          </a:p>
          <a:p>
            <a:pPr marL="0" lvl="0" indent="0" algn="l" rtl="0">
              <a:lnSpc>
                <a:spcPct val="115000"/>
              </a:lnSpc>
              <a:spcBef>
                <a:spcPts val="0"/>
              </a:spcBef>
              <a:spcAft>
                <a:spcPts val="0"/>
              </a:spcAft>
              <a:buClr>
                <a:schemeClr val="dk1"/>
              </a:buClr>
              <a:buSzPts val="1100"/>
              <a:buFont typeface="Arial"/>
              <a:buNone/>
            </a:pPr>
            <a:r>
              <a:rPr lang="ru-RU" sz="850" dirty="0"/>
              <a:t>Образование: Прикладная макроэкономика (СПбГУ) </a:t>
            </a:r>
            <a:r>
              <a:rPr lang="en-US" sz="850" dirty="0" err="1"/>
              <a:t>Otus</a:t>
            </a:r>
            <a:r>
              <a:rPr lang="en-US" sz="850" dirty="0"/>
              <a:t> Certified Educator</a:t>
            </a:r>
            <a:endParaRPr sz="867" dirty="0"/>
          </a:p>
        </p:txBody>
      </p:sp>
      <p:pic>
        <p:nvPicPr>
          <p:cNvPr id="234" name="Google Shape;234;p40"/>
          <p:cNvPicPr preferRelativeResize="0"/>
          <p:nvPr/>
        </p:nvPicPr>
        <p:blipFill>
          <a:blip r:embed="rId6"/>
          <a:srcRect t="11003" b="11003"/>
          <a:stretch/>
        </p:blipFill>
        <p:spPr>
          <a:xfrm>
            <a:off x="4961150" y="303215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2809</Words>
  <Application>Microsoft Macintosh PowerPoint</Application>
  <PresentationFormat>On-screen Show (16:9)</PresentationFormat>
  <Paragraphs>410</Paragraphs>
  <Slides>57</Slides>
  <Notes>54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AkayaTelivigala</vt:lpstr>
      <vt:lpstr>Helvetica Neue</vt:lpstr>
      <vt:lpstr>Bradley Hand</vt:lpstr>
      <vt:lpstr>Google Sans</vt:lpstr>
      <vt:lpstr>Roboto</vt:lpstr>
      <vt:lpstr>Arial</vt:lpstr>
      <vt:lpstr>Courier New</vt:lpstr>
      <vt:lpstr>Светлая тема</vt:lpstr>
      <vt:lpstr>Светлая тема</vt:lpstr>
      <vt:lpstr>Reinforcement Learning Введение </vt:lpstr>
      <vt:lpstr>Проверить, идет ли запись</vt:lpstr>
      <vt:lpstr>Reinforcement learning. Введение в обучение с подкреплением.</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Программа курса</vt:lpstr>
      <vt:lpstr>Программа курса</vt:lpstr>
      <vt:lpstr>Программа курса</vt:lpstr>
      <vt:lpstr>Программа курса</vt:lpstr>
      <vt:lpstr>Программа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PowerPoint Presentation</vt:lpstr>
      <vt:lpstr>Третья парадигма машинного обучения</vt:lpstr>
      <vt:lpstr>Третья парадигма машинного обучения</vt:lpstr>
      <vt:lpstr>PowerPoint Presentation</vt:lpstr>
      <vt:lpstr>Вопросы?</vt:lpstr>
      <vt:lpstr>Применение RL в играх</vt:lpstr>
      <vt:lpstr>Система правил</vt:lpstr>
      <vt:lpstr>Конечные автоматы</vt:lpstr>
      <vt:lpstr>Деревья поведения</vt:lpstr>
      <vt:lpstr>Коллективное поведение</vt:lpstr>
      <vt:lpstr>Адаптивное поведение</vt:lpstr>
      <vt:lpstr>Игра на основе правил</vt:lpstr>
      <vt:lpstr>Современные применения</vt:lpstr>
      <vt:lpstr>Охлаждение дата-центров Google</vt:lpstr>
      <vt:lpstr>Торговля на бирже</vt:lpstr>
      <vt:lpstr>Автономное вождение</vt:lpstr>
      <vt:lpstr>Контроль движения в городе</vt:lpstr>
      <vt:lpstr>Многоагентные системы - рой дронов</vt:lpstr>
      <vt:lpstr>Вопросы?</vt:lpstr>
      <vt:lpstr>Ключевые тезисы  </vt:lpstr>
      <vt:lpstr>Необходимые инструменты</vt:lpstr>
      <vt:lpstr>Что установить?</vt:lpstr>
      <vt:lpstr>Дополнительные инструменты</vt:lpstr>
      <vt:lpstr>Список материалов для изучения</vt:lpstr>
      <vt:lpstr>Вопросы?</vt:lpstr>
      <vt:lpstr>Рефлексия</vt:lpstr>
      <vt:lpstr>Цели вебинара</vt:lpstr>
      <vt:lpstr>Тезисы</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41</cp:revision>
  <dcterms:modified xsi:type="dcterms:W3CDTF">2023-11-30T19:09:37Z</dcterms:modified>
</cp:coreProperties>
</file>